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2"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ne K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14" autoAdjust="0"/>
  </p:normalViewPr>
  <p:slideViewPr>
    <p:cSldViewPr snapToGrid="0" snapToObjects="1">
      <p:cViewPr varScale="1">
        <p:scale>
          <a:sx n="131" d="100"/>
          <a:sy n="131" d="100"/>
        </p:scale>
        <p:origin x="-100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idx="1">
    <p:pos x="6000" y="0"/>
    <p:text>You are one smart dude. Thank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09056598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Backstory - Gene Kim (the conference creator) describes companies as unicorns (“fictionally” perfect companies like Netflix, Ebay, Etsy, Facebook, etc) and horses (everyone else).  He postulates that DevOps is even more valuable to the horses than the unicorns of the world.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Describes the common enterprise issues that we face like so many other companies at the conference.  Creates connection with others at the conference.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Draws focus towards our improvements as a company.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419600"/>
            <a:ext cx="5486399" cy="4114800"/>
          </a:xfrm>
          <a:prstGeom prst="rect">
            <a:avLst/>
          </a:prstGeom>
        </p:spPr>
        <p:txBody>
          <a:bodyPr lIns="91425" tIns="91425" rIns="91425" bIns="91425" anchor="t" anchorCtr="0">
            <a:noAutofit/>
          </a:bodyPr>
          <a:lstStyle/>
          <a:p>
            <a:pPr>
              <a:spcBef>
                <a:spcPts val="0"/>
              </a:spcBef>
              <a:buNone/>
            </a:pPr>
            <a:r>
              <a:rPr lang="en"/>
              <a:t>For the product, we wanted to increase our release cadence and fix issues faster in the field.  To do this, we took on modularizing our product.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Tried</a:t>
            </a:r>
            <a:r>
              <a:rPr lang="en-US" baseline="0" dirty="0" smtClean="0"/>
              <a:t> to contain the growth by introducing tools to improve the build performance and visibility.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Ultimately, we were building a monolith.</a:t>
            </a:r>
            <a:r>
              <a:rPr lang="en-US" baseline="0" dirty="0" smtClean="0"/>
              <a:t>  And with that came:</a:t>
            </a:r>
          </a:p>
          <a:p>
            <a:pPr marL="171450" indent="-171450">
              <a:spcBef>
                <a:spcPts val="0"/>
              </a:spcBef>
              <a:buFontTx/>
              <a:buChar char="-"/>
            </a:pPr>
            <a:r>
              <a:rPr lang="en-US" baseline="0" dirty="0" smtClean="0"/>
              <a:t>Poor product quality</a:t>
            </a:r>
          </a:p>
          <a:p>
            <a:pPr marL="171450" indent="-171450">
              <a:spcBef>
                <a:spcPts val="0"/>
              </a:spcBef>
              <a:buFontTx/>
              <a:buChar char="-"/>
            </a:pPr>
            <a:r>
              <a:rPr lang="en-US" baseline="0" dirty="0" smtClean="0"/>
              <a:t>Slower release times</a:t>
            </a:r>
          </a:p>
          <a:p>
            <a:pPr marL="171450" indent="-171450">
              <a:spcBef>
                <a:spcPts val="0"/>
              </a:spcBef>
              <a:buFontTx/>
              <a:buChar char="-"/>
            </a:pPr>
            <a:r>
              <a:rPr lang="en-US" baseline="0" dirty="0" smtClean="0"/>
              <a:t>More instability</a:t>
            </a:r>
          </a:p>
          <a:p>
            <a:pPr marL="171450" indent="-171450">
              <a:spcBef>
                <a:spcPts val="0"/>
              </a:spcBef>
              <a:buFontTx/>
              <a:buChar char="-"/>
            </a:pPr>
            <a:r>
              <a:rPr lang="en-US" baseline="0" dirty="0" smtClean="0"/>
              <a:t>Slower developer productivity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So who am I.  I build things for Blackboard.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smtClean="0"/>
              <a:t>The machine was</a:t>
            </a:r>
            <a:r>
              <a:rPr lang="en-US" baseline="0" dirty="0" smtClean="0"/>
              <a:t> getting more and more complex and error prone.  And the larger the product got, the longer the lead times got.</a:t>
            </a:r>
            <a:endParaRPr lang="en" dirty="0"/>
          </a:p>
          <a:p>
            <a:pPr>
              <a:spcBef>
                <a:spcPts val="0"/>
              </a:spcBef>
              <a:buNone/>
            </a:pPr>
            <a:r>
              <a:rPr lang="en" dirty="0"/>
              <a:t>24-36 Hour integration feedback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Enter </a:t>
            </a:r>
            <a:r>
              <a:rPr lang="en" dirty="0" smtClean="0"/>
              <a:t>Mike </a:t>
            </a:r>
            <a:r>
              <a:rPr lang="en" dirty="0"/>
              <a:t>McGarr</a:t>
            </a:r>
            <a:r>
              <a:rPr lang="en" dirty="0" smtClean="0"/>
              <a:t>.</a:t>
            </a:r>
            <a:r>
              <a:rPr lang="en-US" dirty="0" smtClean="0"/>
              <a:t>  Though no longer at Blackboard, he was hired by</a:t>
            </a:r>
            <a:r>
              <a:rPr lang="en-US" baseline="0" dirty="0" smtClean="0"/>
              <a:t> Steve Feldman, another former </a:t>
            </a:r>
            <a:r>
              <a:rPr lang="en-US" baseline="0" dirty="0" err="1" smtClean="0"/>
              <a:t>blackboarder</a:t>
            </a:r>
            <a:r>
              <a:rPr lang="en-US" baseline="0" dirty="0" smtClean="0"/>
              <a:t> here this week, to really </a:t>
            </a:r>
            <a:r>
              <a:rPr lang="en-US" baseline="0" dirty="0" err="1" smtClean="0"/>
              <a:t>kickstart</a:t>
            </a:r>
            <a:r>
              <a:rPr lang="en-US" baseline="0" dirty="0" smtClean="0"/>
              <a:t> </a:t>
            </a:r>
            <a:r>
              <a:rPr lang="en-US" baseline="0" dirty="0" err="1" smtClean="0"/>
              <a:t>DevOps</a:t>
            </a:r>
            <a:r>
              <a:rPr lang="en-US" baseline="0" smtClean="0"/>
              <a:t>.</a:t>
            </a:r>
            <a:endParaRPr lang="e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Mike brought a different mindset to our team.  He started to push the team to think about new ideas.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419600"/>
            <a:ext cx="5486399" cy="4114800"/>
          </a:xfrm>
          <a:prstGeom prst="rect">
            <a:avLst/>
          </a:prstGeom>
        </p:spPr>
        <p:txBody>
          <a:bodyPr lIns="91425" tIns="91425" rIns="91425" bIns="91425" anchor="t" anchorCtr="0">
            <a:noAutofit/>
          </a:bodyPr>
          <a:lstStyle/>
          <a:p>
            <a:pPr lvl="0" rtl="0">
              <a:spcBef>
                <a:spcPts val="0"/>
              </a:spcBef>
              <a:buNone/>
            </a:pPr>
            <a:r>
              <a:rPr lang="en"/>
              <a:t>For the product, we wanted to increase our release cadence and fix issues faster in the field.  To do this, we took on modularizing our product.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419600"/>
            <a:ext cx="5486399" cy="4114800"/>
          </a:xfrm>
          <a:prstGeom prst="rect">
            <a:avLst/>
          </a:prstGeom>
        </p:spPr>
        <p:txBody>
          <a:bodyPr lIns="91425" tIns="91425" rIns="91425" bIns="91425" anchor="t" anchorCtr="0">
            <a:noAutofit/>
          </a:bodyPr>
          <a:lstStyle/>
          <a:p>
            <a:pPr lvl="0" rtl="0">
              <a:spcBef>
                <a:spcPts val="0"/>
              </a:spcBef>
              <a:buNone/>
            </a:pPr>
            <a:r>
              <a:rPr lang="en"/>
              <a:t>For the product, we wanted to increase our release cadence and fix issues faster in the field.  To do this, we took on modularizing our product.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This made for some impressive improvements in code modularity and in combination with the updates to our build process, better feedback to the developers.  This graph shows the shift from our previous monolithic codebase to our modular codebase that can be built in pieces.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solidFill>
                  <a:schemeClr val="dk1"/>
                </a:solidFill>
              </a:rPr>
              <a:t>He replaced the antiquated build tools.  He started to introduce automation tools like Chef and Puppet to our integration test infrastructure.  And this wasn’t just replacing our current build with a new one.  He was introducing tools that allowed developers to do their own operations work.  He was taking us towards DevOps.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And I think a lot</a:t>
            </a:r>
            <a:r>
              <a:rPr lang="en" dirty="0" smtClean="0"/>
              <a:t>.</a:t>
            </a:r>
            <a:r>
              <a:rPr lang="en-US" dirty="0" smtClean="0"/>
              <a:t>  Though,</a:t>
            </a:r>
            <a:r>
              <a:rPr lang="en-US" baseline="0" dirty="0" smtClean="0"/>
              <a:t> usually I do this with clothes on… especially at the office.</a:t>
            </a:r>
            <a:endParaRPr lang="e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Old acceptance tests *heavily* skewed towards GUI tests.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Differentiation between test deployment environments creates inconsistent testing results.  “It worked on my machine” syndrome.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S</a:t>
            </a:r>
            <a:r>
              <a:rPr lang="en" dirty="0" smtClean="0"/>
              <a:t>ometimes </a:t>
            </a:r>
            <a:r>
              <a:rPr lang="en" dirty="0"/>
              <a:t>I manage people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Chef began to take hold, but we had two completely separate efforts with minimal knowledge sharing.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6" name="Shape 3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promise of cloud computing was our next stage.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 got the opportunity to build a super team of development and operations engineers to take on an shadow project - to take our flagship product, Blackboard Learn, into the cloud.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3" name="Shape 4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1" name="Shape 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6" name="Shape 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As an organization, we were very siloed.  Every team just packaged up a deliverable and passed it over to the next team.  Dev built a product and handed it off to QA for testing.  Washed it’s hands and moved on.  QA handed the GA build to operations and washed it’s hands.  Operations was left on it’s own to make it work with very little feedback to the development team.  There was no shared responsibility.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6" name="Shape 4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But really, I build things for Blackboard.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9" name="Shape 4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Key to cultural change at Blackboard was executive buy in.  Once the team saw that the leadership wanted devops, the tide shifted.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Single biggest change was bringing the groups together into one organization.  We put people in leadership positions that cared about development and operations in one.  We placed development groups into the infrastructure and IT teams.  We integrated application operations teams back into the development teams.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And we automated all the things!  No, you can’t automate culture changes.  This takes human capital.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And most importantly, we are finally talking.</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I was honored</a:t>
            </a:r>
            <a:r>
              <a:rPr lang="en-US" baseline="0" dirty="0" smtClean="0"/>
              <a:t> to be invited to speak along side some of the leaders in </a:t>
            </a:r>
            <a:r>
              <a:rPr lang="en-US" baseline="0" dirty="0" err="1" smtClean="0"/>
              <a:t>DevOps</a:t>
            </a:r>
            <a:r>
              <a:rPr lang="en-US" baseline="0" dirty="0" smtClean="0"/>
              <a:t>.  I hope that I can offer something back to the community here.  «</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3" name="Shape 4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And just generally try to make things </a:t>
            </a:r>
            <a:r>
              <a:rPr lang="en" dirty="0" smtClean="0"/>
              <a:t>better</a:t>
            </a:r>
            <a:r>
              <a:rPr lang="en-US" dirty="0" smtClean="0"/>
              <a:t>.  And this presentation is about</a:t>
            </a:r>
            <a:r>
              <a:rPr lang="en-US" baseline="0" dirty="0" smtClean="0"/>
              <a:t> just that – making things better at Blackboard through </a:t>
            </a:r>
            <a:r>
              <a:rPr lang="en-US" baseline="0" dirty="0" err="1" smtClean="0"/>
              <a:t>DevOps</a:t>
            </a:r>
            <a:r>
              <a:rPr lang="en-US" baseline="0" dirty="0" smtClean="0"/>
              <a:t>.</a:t>
            </a:r>
            <a:endParaRPr lang="e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First a little bit about Blackboard:</a:t>
            </a:r>
          </a:p>
          <a:p>
            <a:pPr>
              <a:spcBef>
                <a:spcPts val="0"/>
              </a:spcBef>
              <a:buNone/>
            </a:pPr>
            <a:endParaRPr lang="en-US" dirty="0" smtClean="0"/>
          </a:p>
          <a:p>
            <a:pPr>
              <a:spcBef>
                <a:spcPts val="0"/>
              </a:spcBef>
              <a:buNone/>
            </a:pPr>
            <a:r>
              <a:rPr lang="en-US" dirty="0" smtClean="0"/>
              <a:t>Went private in 2011</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Extensive portfolio of teaching and learning, </a:t>
            </a:r>
            <a:r>
              <a:rPr lang="en" dirty="0" smtClean="0"/>
              <a:t>communication</a:t>
            </a:r>
            <a:r>
              <a:rPr lang="en-US" dirty="0" smtClean="0"/>
              <a:t>s</a:t>
            </a:r>
            <a:r>
              <a:rPr lang="en" dirty="0" smtClean="0"/>
              <a:t> </a:t>
            </a:r>
            <a:r>
              <a:rPr lang="en" dirty="0"/>
              <a:t>and analytics products and services.  These products serve all stages of education from K </a:t>
            </a:r>
            <a:r>
              <a:rPr lang="en" dirty="0" smtClean="0"/>
              <a:t>through</a:t>
            </a:r>
            <a:r>
              <a:rPr lang="en-US" dirty="0" smtClean="0"/>
              <a:t>16 and on into</a:t>
            </a:r>
            <a:r>
              <a:rPr lang="en" dirty="0" smtClean="0"/>
              <a:t> </a:t>
            </a:r>
            <a:r>
              <a:rPr lang="en" dirty="0"/>
              <a:t>adult continuing education.  But today I’m going to focus on our flagship Learn platform.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pic>
        <p:nvPicPr>
          <p:cNvPr id="9" name="Shape 9"/>
          <p:cNvPicPr preferRelativeResize="0"/>
          <p:nvPr/>
        </p:nvPicPr>
        <p:blipFill>
          <a:blip r:embed="rId2">
            <a:alphaModFix/>
          </a:blip>
          <a:stretch>
            <a:fillRect/>
          </a:stretch>
        </p:blipFill>
        <p:spPr>
          <a:xfrm>
            <a:off x="-22150" y="-324700"/>
            <a:ext cx="9201650" cy="6901250"/>
          </a:xfrm>
          <a:prstGeom prst="rect">
            <a:avLst/>
          </a:prstGeom>
          <a:noFill/>
          <a:ln>
            <a:noFill/>
          </a:ln>
        </p:spPr>
      </p:pic>
      <p:sp>
        <p:nvSpPr>
          <p:cNvPr id="10" name="Shape 10"/>
          <p:cNvSpPr txBox="1">
            <a:spLocks noGrp="1"/>
          </p:cNvSpPr>
          <p:nvPr>
            <p:ph type="ctrTitle"/>
          </p:nvPr>
        </p:nvSpPr>
        <p:spPr>
          <a:xfrm>
            <a:off x="152600" y="882106"/>
            <a:ext cx="7772400" cy="1648800"/>
          </a:xfrm>
          <a:prstGeom prst="rect">
            <a:avLst/>
          </a:prstGeom>
        </p:spPr>
        <p:txBody>
          <a:bodyPr lIns="91425" tIns="91425" rIns="91425" bIns="91425" anchor="t" anchorCtr="0"/>
          <a:lstStyle>
            <a:lvl1pPr>
              <a:spcBef>
                <a:spcPts val="0"/>
              </a:spcBef>
              <a:buFont typeface="Open Sans"/>
              <a:defRPr>
                <a:latin typeface="Open Sans"/>
                <a:ea typeface="Open Sans"/>
                <a:cs typeface="Open Sans"/>
                <a:sym typeface="Open Sans"/>
              </a:defRPr>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1" name="Shape 11"/>
          <p:cNvSpPr txBox="1">
            <a:spLocks noGrp="1"/>
          </p:cNvSpPr>
          <p:nvPr>
            <p:ph type="subTitle" idx="1"/>
          </p:nvPr>
        </p:nvSpPr>
        <p:spPr>
          <a:xfrm>
            <a:off x="152600" y="2182051"/>
            <a:ext cx="7772400" cy="774300"/>
          </a:xfrm>
          <a:prstGeom prst="rect">
            <a:avLst/>
          </a:prstGeom>
        </p:spPr>
        <p:txBody>
          <a:bodyPr lIns="91425" tIns="91425" rIns="91425" bIns="91425" anchor="t" anchorCtr="0"/>
          <a:lstStyle>
            <a:lvl1pPr>
              <a:spcBef>
                <a:spcPts val="0"/>
              </a:spcBef>
              <a:buClr>
                <a:srgbClr val="FFFFFF"/>
              </a:buClr>
              <a:buFont typeface="Open Sans"/>
              <a:buNone/>
              <a:defRPr>
                <a:solidFill>
                  <a:srgbClr val="FFFFFF"/>
                </a:solidFill>
                <a:latin typeface="Open Sans"/>
                <a:ea typeface="Open Sans"/>
                <a:cs typeface="Open Sans"/>
                <a:sym typeface="Open Sans"/>
              </a:defRPr>
            </a:lvl1pPr>
            <a:lvl2pPr>
              <a:spcBef>
                <a:spcPts val="0"/>
              </a:spcBef>
              <a:buClr>
                <a:srgbClr val="FFFFFF"/>
              </a:buClr>
              <a:buSzPct val="100000"/>
              <a:buNone/>
              <a:defRPr sz="3000">
                <a:solidFill>
                  <a:srgbClr val="FFFFFF"/>
                </a:solidFill>
              </a:defRPr>
            </a:lvl2pPr>
            <a:lvl3pPr>
              <a:spcBef>
                <a:spcPts val="0"/>
              </a:spcBef>
              <a:buClr>
                <a:srgbClr val="FFFFFF"/>
              </a:buClr>
              <a:buSzPct val="100000"/>
              <a:buNone/>
              <a:defRPr sz="3000">
                <a:solidFill>
                  <a:srgbClr val="FFFFFF"/>
                </a:solidFill>
              </a:defRPr>
            </a:lvl3pPr>
            <a:lvl4pPr>
              <a:spcBef>
                <a:spcPts val="0"/>
              </a:spcBef>
              <a:buClr>
                <a:srgbClr val="FFFFFF"/>
              </a:buClr>
              <a:buSzPct val="100000"/>
              <a:buNone/>
              <a:defRPr sz="3000">
                <a:solidFill>
                  <a:srgbClr val="FFFFFF"/>
                </a:solidFill>
              </a:defRPr>
            </a:lvl4pPr>
            <a:lvl5pPr>
              <a:spcBef>
                <a:spcPts val="0"/>
              </a:spcBef>
              <a:buClr>
                <a:srgbClr val="FFFFFF"/>
              </a:buClr>
              <a:buSzPct val="100000"/>
              <a:buNone/>
              <a:defRPr sz="3000">
                <a:solidFill>
                  <a:srgbClr val="FFFFFF"/>
                </a:solidFill>
              </a:defRPr>
            </a:lvl5pPr>
            <a:lvl6pPr>
              <a:spcBef>
                <a:spcPts val="0"/>
              </a:spcBef>
              <a:buClr>
                <a:srgbClr val="FFFFFF"/>
              </a:buClr>
              <a:buSzPct val="100000"/>
              <a:buNone/>
              <a:defRPr sz="3000">
                <a:solidFill>
                  <a:srgbClr val="FFFFFF"/>
                </a:solidFill>
              </a:defRPr>
            </a:lvl6pPr>
            <a:lvl7pPr>
              <a:spcBef>
                <a:spcPts val="0"/>
              </a:spcBef>
              <a:buClr>
                <a:srgbClr val="FFFFFF"/>
              </a:buClr>
              <a:buSzPct val="100000"/>
              <a:buNone/>
              <a:defRPr sz="3000">
                <a:solidFill>
                  <a:srgbClr val="FFFFFF"/>
                </a:solidFill>
              </a:defRPr>
            </a:lvl7pPr>
            <a:lvl8pPr>
              <a:spcBef>
                <a:spcPts val="0"/>
              </a:spcBef>
              <a:buClr>
                <a:srgbClr val="FFFFFF"/>
              </a:buClr>
              <a:buSzPct val="100000"/>
              <a:buNone/>
              <a:defRPr sz="3000">
                <a:solidFill>
                  <a:srgbClr val="FFFFFF"/>
                </a:solidFill>
              </a:defRPr>
            </a:lvl8pPr>
            <a:lvl9pPr>
              <a:spcBef>
                <a:spcPts val="0"/>
              </a:spcBef>
              <a:buClr>
                <a:srgbClr val="FFFFFF"/>
              </a:buClr>
              <a:buSzPct val="100000"/>
              <a:buNone/>
              <a:defRPr sz="3000">
                <a:solidFill>
                  <a:srgbClr val="FFFFFF"/>
                </a:solidFill>
              </a:defRPr>
            </a:lvl9pPr>
          </a:lstStyle>
          <a:p>
            <a:endParaRPr/>
          </a:p>
        </p:txBody>
      </p:sp>
      <p:pic>
        <p:nvPicPr>
          <p:cNvPr id="12" name="Shape 12"/>
          <p:cNvPicPr preferRelativeResize="0"/>
          <p:nvPr/>
        </p:nvPicPr>
        <p:blipFill>
          <a:blip r:embed="rId3">
            <a:alphaModFix/>
          </a:blip>
          <a:stretch>
            <a:fillRect/>
          </a:stretch>
        </p:blipFill>
        <p:spPr>
          <a:xfrm>
            <a:off x="272775" y="387400"/>
            <a:ext cx="3500677" cy="494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1">
    <p:spTree>
      <p:nvGrpSpPr>
        <p:cNvPr id="1" name="Shape 46"/>
        <p:cNvGrpSpPr/>
        <p:nvPr/>
      </p:nvGrpSpPr>
      <p:grpSpPr>
        <a:xfrm>
          <a:off x="0" y="0"/>
          <a:ext cx="0" cy="0"/>
          <a:chOff x="0" y="0"/>
          <a:chExt cx="0" cy="0"/>
        </a:xfrm>
      </p:grpSpPr>
      <p:pic>
        <p:nvPicPr>
          <p:cNvPr id="47" name="Shape 47"/>
          <p:cNvPicPr preferRelativeResize="0"/>
          <p:nvPr/>
        </p:nvPicPr>
        <p:blipFill>
          <a:blip r:embed="rId2">
            <a:alphaModFix/>
          </a:blip>
          <a:stretch>
            <a:fillRect/>
          </a:stretch>
        </p:blipFill>
        <p:spPr>
          <a:xfrm>
            <a:off x="-27075" y="-327425"/>
            <a:ext cx="9210949" cy="6908225"/>
          </a:xfrm>
          <a:prstGeom prst="rect">
            <a:avLst/>
          </a:prstGeom>
          <a:noFill/>
          <a:ln>
            <a:noFill/>
          </a:ln>
        </p:spPr>
      </p:pic>
      <p:sp>
        <p:nvSpPr>
          <p:cNvPr id="48" name="Shape 48"/>
          <p:cNvSpPr txBox="1">
            <a:spLocks noGrp="1"/>
          </p:cNvSpPr>
          <p:nvPr>
            <p:ph type="title"/>
          </p:nvPr>
        </p:nvSpPr>
        <p:spPr>
          <a:xfrm>
            <a:off x="411650" y="778453"/>
            <a:ext cx="8229600" cy="857400"/>
          </a:xfrm>
          <a:prstGeom prst="rect">
            <a:avLst/>
          </a:prstGeom>
        </p:spPr>
        <p:txBody>
          <a:bodyPr lIns="91425" tIns="91425" rIns="91425" bIns="91425" anchor="b" anchorCtr="0"/>
          <a:lstStyle>
            <a:lvl1pPr rtl="0">
              <a:spcBef>
                <a:spcPts val="0"/>
              </a:spcBef>
              <a:buClr>
                <a:srgbClr val="000000"/>
              </a:buClr>
              <a:buSzPct val="100000"/>
              <a:buFont typeface="Open Sans"/>
              <a:defRPr sz="3000">
                <a:solidFill>
                  <a:srgbClr val="000000"/>
                </a:solidFill>
                <a:latin typeface="Open Sans"/>
                <a:ea typeface="Open Sans"/>
                <a:cs typeface="Open Sans"/>
                <a:sym typeface="Open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49" name="Shape 49"/>
          <p:cNvPicPr preferRelativeResize="0"/>
          <p:nvPr/>
        </p:nvPicPr>
        <p:blipFill>
          <a:blip r:embed="rId3">
            <a:alphaModFix/>
          </a:blip>
          <a:stretch>
            <a:fillRect/>
          </a:stretch>
        </p:blipFill>
        <p:spPr>
          <a:xfrm>
            <a:off x="7739875" y="4779700"/>
            <a:ext cx="1234099" cy="2432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1 1">
    <p:spTree>
      <p:nvGrpSpPr>
        <p:cNvPr id="1" name="Shape 50"/>
        <p:cNvGrpSpPr/>
        <p:nvPr/>
      </p:nvGrpSpPr>
      <p:grpSpPr>
        <a:xfrm>
          <a:off x="0" y="0"/>
          <a:ext cx="0" cy="0"/>
          <a:chOff x="0" y="0"/>
          <a:chExt cx="0" cy="0"/>
        </a:xfrm>
      </p:grpSpPr>
      <p:pic>
        <p:nvPicPr>
          <p:cNvPr id="51" name="Shape 51"/>
          <p:cNvPicPr preferRelativeResize="0"/>
          <p:nvPr/>
        </p:nvPicPr>
        <p:blipFill>
          <a:blip r:embed="rId2">
            <a:alphaModFix/>
          </a:blip>
          <a:stretch>
            <a:fillRect/>
          </a:stretch>
        </p:blipFill>
        <p:spPr>
          <a:xfrm>
            <a:off x="-22700" y="-214500"/>
            <a:ext cx="9197825" cy="6898374"/>
          </a:xfrm>
          <a:prstGeom prst="rect">
            <a:avLst/>
          </a:prstGeom>
          <a:noFill/>
          <a:ln>
            <a:noFill/>
          </a:ln>
        </p:spPr>
      </p:pic>
      <p:sp>
        <p:nvSpPr>
          <p:cNvPr id="52" name="Shape 52"/>
          <p:cNvSpPr txBox="1">
            <a:spLocks noGrp="1"/>
          </p:cNvSpPr>
          <p:nvPr>
            <p:ph type="title"/>
          </p:nvPr>
        </p:nvSpPr>
        <p:spPr>
          <a:xfrm>
            <a:off x="411650" y="778453"/>
            <a:ext cx="8229600" cy="857400"/>
          </a:xfrm>
          <a:prstGeom prst="rect">
            <a:avLst/>
          </a:prstGeom>
        </p:spPr>
        <p:txBody>
          <a:bodyPr lIns="91425" tIns="91425" rIns="91425" bIns="91425" anchor="b" anchorCtr="0"/>
          <a:lstStyle>
            <a:lvl1pPr rtl="0">
              <a:spcBef>
                <a:spcPts val="0"/>
              </a:spcBef>
              <a:buClr>
                <a:srgbClr val="000000"/>
              </a:buClr>
              <a:buSzPct val="100000"/>
              <a:buFont typeface="Open Sans"/>
              <a:defRPr sz="3000">
                <a:solidFill>
                  <a:srgbClr val="000000"/>
                </a:solidFill>
                <a:latin typeface="Open Sans"/>
                <a:ea typeface="Open Sans"/>
                <a:cs typeface="Open Sans"/>
                <a:sym typeface="Open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53" name="Shape 53"/>
          <p:cNvPicPr preferRelativeResize="0"/>
          <p:nvPr/>
        </p:nvPicPr>
        <p:blipFill>
          <a:blip r:embed="rId3">
            <a:alphaModFix/>
          </a:blip>
          <a:stretch>
            <a:fillRect/>
          </a:stretch>
        </p:blipFill>
        <p:spPr>
          <a:xfrm>
            <a:off x="7739875" y="4779700"/>
            <a:ext cx="1234099" cy="24322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1 1 1">
    <p:spTree>
      <p:nvGrpSpPr>
        <p:cNvPr id="1" name="Shape 54"/>
        <p:cNvGrpSpPr/>
        <p:nvPr/>
      </p:nvGrpSpPr>
      <p:grpSpPr>
        <a:xfrm>
          <a:off x="0" y="0"/>
          <a:ext cx="0" cy="0"/>
          <a:chOff x="0" y="0"/>
          <a:chExt cx="0" cy="0"/>
        </a:xfrm>
      </p:grpSpPr>
      <p:pic>
        <p:nvPicPr>
          <p:cNvPr id="55" name="Shape 55"/>
          <p:cNvPicPr preferRelativeResize="0"/>
          <p:nvPr/>
        </p:nvPicPr>
        <p:blipFill>
          <a:blip r:embed="rId2">
            <a:alphaModFix/>
          </a:blip>
          <a:stretch>
            <a:fillRect/>
          </a:stretch>
        </p:blipFill>
        <p:spPr>
          <a:xfrm>
            <a:off x="-26250" y="-254850"/>
            <a:ext cx="9192624" cy="6894475"/>
          </a:xfrm>
          <a:prstGeom prst="rect">
            <a:avLst/>
          </a:prstGeom>
          <a:noFill/>
          <a:ln>
            <a:noFill/>
          </a:ln>
        </p:spPr>
      </p:pic>
      <p:sp>
        <p:nvSpPr>
          <p:cNvPr id="56" name="Shape 56"/>
          <p:cNvSpPr txBox="1">
            <a:spLocks noGrp="1"/>
          </p:cNvSpPr>
          <p:nvPr>
            <p:ph type="title"/>
          </p:nvPr>
        </p:nvSpPr>
        <p:spPr>
          <a:xfrm>
            <a:off x="411650" y="778453"/>
            <a:ext cx="8229600" cy="857400"/>
          </a:xfrm>
          <a:prstGeom prst="rect">
            <a:avLst/>
          </a:prstGeom>
        </p:spPr>
        <p:txBody>
          <a:bodyPr lIns="91425" tIns="91425" rIns="91425" bIns="91425" anchor="b" anchorCtr="0"/>
          <a:lstStyle>
            <a:lvl1pPr rtl="0">
              <a:spcBef>
                <a:spcPts val="0"/>
              </a:spcBef>
              <a:buClr>
                <a:srgbClr val="000000"/>
              </a:buClr>
              <a:buSzPct val="100000"/>
              <a:buFont typeface="Open Sans"/>
              <a:defRPr sz="3000">
                <a:solidFill>
                  <a:srgbClr val="000000"/>
                </a:solidFill>
                <a:latin typeface="Open Sans"/>
                <a:ea typeface="Open Sans"/>
                <a:cs typeface="Open Sans"/>
                <a:sym typeface="Open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57" name="Shape 57"/>
          <p:cNvPicPr preferRelativeResize="0"/>
          <p:nvPr/>
        </p:nvPicPr>
        <p:blipFill>
          <a:blip r:embed="rId3">
            <a:alphaModFix/>
          </a:blip>
          <a:stretch>
            <a:fillRect/>
          </a:stretch>
        </p:blipFill>
        <p:spPr>
          <a:xfrm>
            <a:off x="7739875" y="4779700"/>
            <a:ext cx="1234099" cy="2432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1 1 1 1">
    <p:spTree>
      <p:nvGrpSpPr>
        <p:cNvPr id="1" name="Shape 58"/>
        <p:cNvGrpSpPr/>
        <p:nvPr/>
      </p:nvGrpSpPr>
      <p:grpSpPr>
        <a:xfrm>
          <a:off x="0" y="0"/>
          <a:ext cx="0" cy="0"/>
          <a:chOff x="0" y="0"/>
          <a:chExt cx="0" cy="0"/>
        </a:xfrm>
      </p:grpSpPr>
      <p:pic>
        <p:nvPicPr>
          <p:cNvPr id="59" name="Shape 59"/>
          <p:cNvPicPr preferRelativeResize="0"/>
          <p:nvPr/>
        </p:nvPicPr>
        <p:blipFill>
          <a:blip r:embed="rId2">
            <a:alphaModFix/>
          </a:blip>
          <a:stretch>
            <a:fillRect/>
          </a:stretch>
        </p:blipFill>
        <p:spPr>
          <a:xfrm>
            <a:off x="-22700" y="-255675"/>
            <a:ext cx="9224100" cy="6918075"/>
          </a:xfrm>
          <a:prstGeom prst="rect">
            <a:avLst/>
          </a:prstGeom>
          <a:noFill/>
          <a:ln>
            <a:noFill/>
          </a:ln>
        </p:spPr>
      </p:pic>
      <p:sp>
        <p:nvSpPr>
          <p:cNvPr id="60" name="Shape 60"/>
          <p:cNvSpPr txBox="1">
            <a:spLocks noGrp="1"/>
          </p:cNvSpPr>
          <p:nvPr>
            <p:ph type="title"/>
          </p:nvPr>
        </p:nvSpPr>
        <p:spPr>
          <a:xfrm>
            <a:off x="411650" y="778453"/>
            <a:ext cx="8229600" cy="857400"/>
          </a:xfrm>
          <a:prstGeom prst="rect">
            <a:avLst/>
          </a:prstGeom>
        </p:spPr>
        <p:txBody>
          <a:bodyPr lIns="91425" tIns="91425" rIns="91425" bIns="91425" anchor="b" anchorCtr="0"/>
          <a:lstStyle>
            <a:lvl1pPr rtl="0">
              <a:spcBef>
                <a:spcPts val="0"/>
              </a:spcBef>
              <a:buClr>
                <a:srgbClr val="000000"/>
              </a:buClr>
              <a:buSzPct val="100000"/>
              <a:buFont typeface="Open Sans"/>
              <a:defRPr sz="3000">
                <a:solidFill>
                  <a:srgbClr val="000000"/>
                </a:solidFill>
                <a:latin typeface="Open Sans"/>
                <a:ea typeface="Open Sans"/>
                <a:cs typeface="Open Sans"/>
                <a:sym typeface="Open Sans"/>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61" name="Shape 61"/>
          <p:cNvPicPr preferRelativeResize="0"/>
          <p:nvPr/>
        </p:nvPicPr>
        <p:blipFill>
          <a:blip r:embed="rId3">
            <a:alphaModFix/>
          </a:blip>
          <a:stretch>
            <a:fillRect/>
          </a:stretch>
        </p:blipFill>
        <p:spPr>
          <a:xfrm>
            <a:off x="7739875" y="4779700"/>
            <a:ext cx="1234099" cy="2432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bg>
      <p:bgPr>
        <a:solidFill>
          <a:srgbClr val="000000"/>
        </a:solidFill>
        <a:effectLst/>
      </p:bgPr>
    </p:bg>
    <p:spTree>
      <p:nvGrpSpPr>
        <p:cNvPr id="1" name="Shape 62"/>
        <p:cNvGrpSpPr/>
        <p:nvPr/>
      </p:nvGrpSpPr>
      <p:grpSpPr>
        <a:xfrm>
          <a:off x="0" y="0"/>
          <a:ext cx="0" cy="0"/>
          <a:chOff x="0" y="0"/>
          <a:chExt cx="0" cy="0"/>
        </a:xfrm>
      </p:grpSpPr>
      <p:cxnSp>
        <p:nvCxnSpPr>
          <p:cNvPr id="63" name="Shape 63"/>
          <p:cNvCxnSpPr/>
          <p:nvPr/>
        </p:nvCxnSpPr>
        <p:spPr>
          <a:xfrm>
            <a:off x="433500" y="894025"/>
            <a:ext cx="8277000" cy="0"/>
          </a:xfrm>
          <a:prstGeom prst="straightConnector1">
            <a:avLst/>
          </a:prstGeom>
          <a:noFill/>
          <a:ln w="9525" cap="flat">
            <a:solidFill>
              <a:srgbClr val="FFFFFF"/>
            </a:solidFill>
            <a:prstDash val="solid"/>
            <a:round/>
            <a:headEnd type="none" w="lg" len="lg"/>
            <a:tailEnd type="none"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3"/>
        <p:cNvGrpSpPr/>
        <p:nvPr/>
      </p:nvGrpSpPr>
      <p:grpSpPr>
        <a:xfrm>
          <a:off x="0" y="0"/>
          <a:ext cx="0" cy="0"/>
          <a:chOff x="0" y="0"/>
          <a:chExt cx="0" cy="0"/>
        </a:xfrm>
      </p:grpSpPr>
      <p:pic>
        <p:nvPicPr>
          <p:cNvPr id="14" name="Shape 14"/>
          <p:cNvPicPr preferRelativeResize="0"/>
          <p:nvPr/>
        </p:nvPicPr>
        <p:blipFill>
          <a:blip r:embed="rId2">
            <a:alphaModFix/>
          </a:blip>
          <a:stretch>
            <a:fillRect/>
          </a:stretch>
        </p:blipFill>
        <p:spPr>
          <a:xfrm>
            <a:off x="-70400" y="-358174"/>
            <a:ext cx="9237149" cy="6927849"/>
          </a:xfrm>
          <a:prstGeom prst="rect">
            <a:avLst/>
          </a:prstGeom>
          <a:noFill/>
          <a:ln>
            <a:noFill/>
          </a:ln>
        </p:spPr>
      </p:pic>
      <p:sp>
        <p:nvSpPr>
          <p:cNvPr id="15" name="Shape 15"/>
          <p:cNvSpPr txBox="1">
            <a:spLocks noGrp="1"/>
          </p:cNvSpPr>
          <p:nvPr>
            <p:ph type="ctrTitle"/>
          </p:nvPr>
        </p:nvSpPr>
        <p:spPr>
          <a:xfrm>
            <a:off x="152600" y="882106"/>
            <a:ext cx="7772400" cy="1648800"/>
          </a:xfrm>
          <a:prstGeom prst="rect">
            <a:avLst/>
          </a:prstGeom>
        </p:spPr>
        <p:txBody>
          <a:bodyPr lIns="91425" tIns="91425" rIns="91425" bIns="91425" anchor="t" anchorCtr="0"/>
          <a:lstStyle>
            <a:lvl1pPr rtl="0">
              <a:spcBef>
                <a:spcPts val="0"/>
              </a:spcBef>
              <a:buFont typeface="Open Sans"/>
              <a:defRPr>
                <a:latin typeface="Open Sans"/>
                <a:ea typeface="Open Sans"/>
                <a:cs typeface="Open Sans"/>
                <a:sym typeface="Open Sans"/>
              </a:defRPr>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a:endParaRPr/>
          </a:p>
        </p:txBody>
      </p:sp>
      <p:sp>
        <p:nvSpPr>
          <p:cNvPr id="16" name="Shape 16"/>
          <p:cNvSpPr txBox="1">
            <a:spLocks noGrp="1"/>
          </p:cNvSpPr>
          <p:nvPr>
            <p:ph type="subTitle" idx="1"/>
          </p:nvPr>
        </p:nvSpPr>
        <p:spPr>
          <a:xfrm>
            <a:off x="152600" y="2182051"/>
            <a:ext cx="7772400" cy="774300"/>
          </a:xfrm>
          <a:prstGeom prst="rect">
            <a:avLst/>
          </a:prstGeom>
        </p:spPr>
        <p:txBody>
          <a:bodyPr lIns="91425" tIns="91425" rIns="91425" bIns="91425" anchor="t" anchorCtr="0"/>
          <a:lstStyle>
            <a:lvl1pPr rtl="0">
              <a:spcBef>
                <a:spcPts val="0"/>
              </a:spcBef>
              <a:buClr>
                <a:srgbClr val="FFFFFF"/>
              </a:buClr>
              <a:buFont typeface="Open Sans"/>
              <a:buNone/>
              <a:defRPr>
                <a:solidFill>
                  <a:srgbClr val="FFFFFF"/>
                </a:solidFill>
                <a:latin typeface="Open Sans"/>
                <a:ea typeface="Open Sans"/>
                <a:cs typeface="Open Sans"/>
                <a:sym typeface="Open Sans"/>
              </a:defRPr>
            </a:lvl1pPr>
            <a:lvl2pPr rtl="0">
              <a:spcBef>
                <a:spcPts val="0"/>
              </a:spcBef>
              <a:buClr>
                <a:srgbClr val="FFFFFF"/>
              </a:buClr>
              <a:buSzPct val="100000"/>
              <a:buNone/>
              <a:defRPr sz="3000">
                <a:solidFill>
                  <a:srgbClr val="FFFFFF"/>
                </a:solidFill>
              </a:defRPr>
            </a:lvl2pPr>
            <a:lvl3pPr rtl="0">
              <a:spcBef>
                <a:spcPts val="0"/>
              </a:spcBef>
              <a:buClr>
                <a:srgbClr val="FFFFFF"/>
              </a:buClr>
              <a:buSzPct val="100000"/>
              <a:buNone/>
              <a:defRPr sz="3000">
                <a:solidFill>
                  <a:srgbClr val="FFFFFF"/>
                </a:solidFill>
              </a:defRPr>
            </a:lvl3pPr>
            <a:lvl4pPr rtl="0">
              <a:spcBef>
                <a:spcPts val="0"/>
              </a:spcBef>
              <a:buClr>
                <a:srgbClr val="FFFFFF"/>
              </a:buClr>
              <a:buSzPct val="100000"/>
              <a:buNone/>
              <a:defRPr sz="3000">
                <a:solidFill>
                  <a:srgbClr val="FFFFFF"/>
                </a:solidFill>
              </a:defRPr>
            </a:lvl4pPr>
            <a:lvl5pPr rtl="0">
              <a:spcBef>
                <a:spcPts val="0"/>
              </a:spcBef>
              <a:buClr>
                <a:srgbClr val="FFFFFF"/>
              </a:buClr>
              <a:buSzPct val="100000"/>
              <a:buNone/>
              <a:defRPr sz="3000">
                <a:solidFill>
                  <a:srgbClr val="FFFFFF"/>
                </a:solidFill>
              </a:defRPr>
            </a:lvl5pPr>
            <a:lvl6pPr rtl="0">
              <a:spcBef>
                <a:spcPts val="0"/>
              </a:spcBef>
              <a:buClr>
                <a:srgbClr val="FFFFFF"/>
              </a:buClr>
              <a:buSzPct val="100000"/>
              <a:buNone/>
              <a:defRPr sz="3000">
                <a:solidFill>
                  <a:srgbClr val="FFFFFF"/>
                </a:solidFill>
              </a:defRPr>
            </a:lvl6pPr>
            <a:lvl7pPr rtl="0">
              <a:spcBef>
                <a:spcPts val="0"/>
              </a:spcBef>
              <a:buClr>
                <a:srgbClr val="FFFFFF"/>
              </a:buClr>
              <a:buSzPct val="100000"/>
              <a:buNone/>
              <a:defRPr sz="3000">
                <a:solidFill>
                  <a:srgbClr val="FFFFFF"/>
                </a:solidFill>
              </a:defRPr>
            </a:lvl7pPr>
            <a:lvl8pPr rtl="0">
              <a:spcBef>
                <a:spcPts val="0"/>
              </a:spcBef>
              <a:buClr>
                <a:srgbClr val="FFFFFF"/>
              </a:buClr>
              <a:buSzPct val="100000"/>
              <a:buNone/>
              <a:defRPr sz="3000">
                <a:solidFill>
                  <a:srgbClr val="FFFFFF"/>
                </a:solidFill>
              </a:defRPr>
            </a:lvl8pPr>
            <a:lvl9pPr rtl="0">
              <a:spcBef>
                <a:spcPts val="0"/>
              </a:spcBef>
              <a:buClr>
                <a:srgbClr val="FFFFFF"/>
              </a:buClr>
              <a:buSzPct val="100000"/>
              <a:buNone/>
              <a:defRPr sz="3000">
                <a:solidFill>
                  <a:srgbClr val="FFFFFF"/>
                </a:solidFill>
              </a:defRPr>
            </a:lvl9pPr>
          </a:lstStyle>
          <a:p>
            <a:endParaRPr/>
          </a:p>
        </p:txBody>
      </p:sp>
      <p:pic>
        <p:nvPicPr>
          <p:cNvPr id="17" name="Shape 17"/>
          <p:cNvPicPr preferRelativeResize="0"/>
          <p:nvPr/>
        </p:nvPicPr>
        <p:blipFill>
          <a:blip r:embed="rId3">
            <a:alphaModFix/>
          </a:blip>
          <a:stretch>
            <a:fillRect/>
          </a:stretch>
        </p:blipFill>
        <p:spPr>
          <a:xfrm>
            <a:off x="272775" y="387400"/>
            <a:ext cx="3500677" cy="4946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1 1">
    <p:spTree>
      <p:nvGrpSpPr>
        <p:cNvPr id="1" name="Shape 18"/>
        <p:cNvGrpSpPr/>
        <p:nvPr/>
      </p:nvGrpSpPr>
      <p:grpSpPr>
        <a:xfrm>
          <a:off x="0" y="0"/>
          <a:ext cx="0" cy="0"/>
          <a:chOff x="0" y="0"/>
          <a:chExt cx="0" cy="0"/>
        </a:xfrm>
      </p:grpSpPr>
      <p:pic>
        <p:nvPicPr>
          <p:cNvPr id="19" name="Shape 19"/>
          <p:cNvPicPr preferRelativeResize="0"/>
          <p:nvPr/>
        </p:nvPicPr>
        <p:blipFill>
          <a:blip r:embed="rId2">
            <a:alphaModFix/>
          </a:blip>
          <a:stretch>
            <a:fillRect/>
          </a:stretch>
        </p:blipFill>
        <p:spPr>
          <a:xfrm>
            <a:off x="-24950" y="-334325"/>
            <a:ext cx="9188650" cy="6891500"/>
          </a:xfrm>
          <a:prstGeom prst="rect">
            <a:avLst/>
          </a:prstGeom>
          <a:noFill/>
          <a:ln>
            <a:noFill/>
          </a:ln>
        </p:spPr>
      </p:pic>
      <p:sp>
        <p:nvSpPr>
          <p:cNvPr id="20" name="Shape 20"/>
          <p:cNvSpPr txBox="1">
            <a:spLocks noGrp="1"/>
          </p:cNvSpPr>
          <p:nvPr>
            <p:ph type="ctrTitle"/>
          </p:nvPr>
        </p:nvSpPr>
        <p:spPr>
          <a:xfrm>
            <a:off x="152600" y="882106"/>
            <a:ext cx="7772400" cy="1648800"/>
          </a:xfrm>
          <a:prstGeom prst="rect">
            <a:avLst/>
          </a:prstGeom>
        </p:spPr>
        <p:txBody>
          <a:bodyPr lIns="91425" tIns="91425" rIns="91425" bIns="91425" anchor="t" anchorCtr="0"/>
          <a:lstStyle>
            <a:lvl1pPr rtl="0">
              <a:spcBef>
                <a:spcPts val="0"/>
              </a:spcBef>
              <a:buFont typeface="Open Sans"/>
              <a:defRPr>
                <a:latin typeface="Open Sans"/>
                <a:ea typeface="Open Sans"/>
                <a:cs typeface="Open Sans"/>
                <a:sym typeface="Open Sans"/>
              </a:defRPr>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a:endParaRPr/>
          </a:p>
        </p:txBody>
      </p:sp>
      <p:sp>
        <p:nvSpPr>
          <p:cNvPr id="21" name="Shape 21"/>
          <p:cNvSpPr txBox="1">
            <a:spLocks noGrp="1"/>
          </p:cNvSpPr>
          <p:nvPr>
            <p:ph type="subTitle" idx="1"/>
          </p:nvPr>
        </p:nvSpPr>
        <p:spPr>
          <a:xfrm>
            <a:off x="152600" y="2182051"/>
            <a:ext cx="7772400" cy="774300"/>
          </a:xfrm>
          <a:prstGeom prst="rect">
            <a:avLst/>
          </a:prstGeom>
        </p:spPr>
        <p:txBody>
          <a:bodyPr lIns="91425" tIns="91425" rIns="91425" bIns="91425" anchor="t" anchorCtr="0"/>
          <a:lstStyle>
            <a:lvl1pPr rtl="0">
              <a:spcBef>
                <a:spcPts val="0"/>
              </a:spcBef>
              <a:buClr>
                <a:srgbClr val="FFFFFF"/>
              </a:buClr>
              <a:buFont typeface="Open Sans"/>
              <a:buNone/>
              <a:defRPr>
                <a:solidFill>
                  <a:srgbClr val="FFFFFF"/>
                </a:solidFill>
                <a:latin typeface="Open Sans"/>
                <a:ea typeface="Open Sans"/>
                <a:cs typeface="Open Sans"/>
                <a:sym typeface="Open Sans"/>
              </a:defRPr>
            </a:lvl1pPr>
            <a:lvl2pPr rtl="0">
              <a:spcBef>
                <a:spcPts val="0"/>
              </a:spcBef>
              <a:buClr>
                <a:srgbClr val="FFFFFF"/>
              </a:buClr>
              <a:buSzPct val="100000"/>
              <a:buNone/>
              <a:defRPr sz="3000">
                <a:solidFill>
                  <a:srgbClr val="FFFFFF"/>
                </a:solidFill>
              </a:defRPr>
            </a:lvl2pPr>
            <a:lvl3pPr rtl="0">
              <a:spcBef>
                <a:spcPts val="0"/>
              </a:spcBef>
              <a:buClr>
                <a:srgbClr val="FFFFFF"/>
              </a:buClr>
              <a:buSzPct val="100000"/>
              <a:buNone/>
              <a:defRPr sz="3000">
                <a:solidFill>
                  <a:srgbClr val="FFFFFF"/>
                </a:solidFill>
              </a:defRPr>
            </a:lvl3pPr>
            <a:lvl4pPr rtl="0">
              <a:spcBef>
                <a:spcPts val="0"/>
              </a:spcBef>
              <a:buClr>
                <a:srgbClr val="FFFFFF"/>
              </a:buClr>
              <a:buSzPct val="100000"/>
              <a:buNone/>
              <a:defRPr sz="3000">
                <a:solidFill>
                  <a:srgbClr val="FFFFFF"/>
                </a:solidFill>
              </a:defRPr>
            </a:lvl4pPr>
            <a:lvl5pPr rtl="0">
              <a:spcBef>
                <a:spcPts val="0"/>
              </a:spcBef>
              <a:buClr>
                <a:srgbClr val="FFFFFF"/>
              </a:buClr>
              <a:buSzPct val="100000"/>
              <a:buNone/>
              <a:defRPr sz="3000">
                <a:solidFill>
                  <a:srgbClr val="FFFFFF"/>
                </a:solidFill>
              </a:defRPr>
            </a:lvl5pPr>
            <a:lvl6pPr rtl="0">
              <a:spcBef>
                <a:spcPts val="0"/>
              </a:spcBef>
              <a:buClr>
                <a:srgbClr val="FFFFFF"/>
              </a:buClr>
              <a:buSzPct val="100000"/>
              <a:buNone/>
              <a:defRPr sz="3000">
                <a:solidFill>
                  <a:srgbClr val="FFFFFF"/>
                </a:solidFill>
              </a:defRPr>
            </a:lvl6pPr>
            <a:lvl7pPr rtl="0">
              <a:spcBef>
                <a:spcPts val="0"/>
              </a:spcBef>
              <a:buClr>
                <a:srgbClr val="FFFFFF"/>
              </a:buClr>
              <a:buSzPct val="100000"/>
              <a:buNone/>
              <a:defRPr sz="3000">
                <a:solidFill>
                  <a:srgbClr val="FFFFFF"/>
                </a:solidFill>
              </a:defRPr>
            </a:lvl7pPr>
            <a:lvl8pPr rtl="0">
              <a:spcBef>
                <a:spcPts val="0"/>
              </a:spcBef>
              <a:buClr>
                <a:srgbClr val="FFFFFF"/>
              </a:buClr>
              <a:buSzPct val="100000"/>
              <a:buNone/>
              <a:defRPr sz="3000">
                <a:solidFill>
                  <a:srgbClr val="FFFFFF"/>
                </a:solidFill>
              </a:defRPr>
            </a:lvl8pPr>
            <a:lvl9pPr rtl="0">
              <a:spcBef>
                <a:spcPts val="0"/>
              </a:spcBef>
              <a:buClr>
                <a:srgbClr val="FFFFFF"/>
              </a:buClr>
              <a:buSzPct val="100000"/>
              <a:buNone/>
              <a:defRPr sz="3000">
                <a:solidFill>
                  <a:srgbClr val="FFFFFF"/>
                </a:solidFill>
              </a:defRPr>
            </a:lvl9pPr>
          </a:lstStyle>
          <a:p>
            <a:endParaRPr/>
          </a:p>
        </p:txBody>
      </p:sp>
      <p:pic>
        <p:nvPicPr>
          <p:cNvPr id="22" name="Shape 22"/>
          <p:cNvPicPr preferRelativeResize="0"/>
          <p:nvPr/>
        </p:nvPicPr>
        <p:blipFill>
          <a:blip r:embed="rId3">
            <a:alphaModFix/>
          </a:blip>
          <a:stretch>
            <a:fillRect/>
          </a:stretch>
        </p:blipFill>
        <p:spPr>
          <a:xfrm>
            <a:off x="272775" y="387400"/>
            <a:ext cx="3500677" cy="494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1 1 1">
    <p:spTree>
      <p:nvGrpSpPr>
        <p:cNvPr id="1" name="Shape 23"/>
        <p:cNvGrpSpPr/>
        <p:nvPr/>
      </p:nvGrpSpPr>
      <p:grpSpPr>
        <a:xfrm>
          <a:off x="0" y="0"/>
          <a:ext cx="0" cy="0"/>
          <a:chOff x="0" y="0"/>
          <a:chExt cx="0" cy="0"/>
        </a:xfrm>
      </p:grpSpPr>
      <p:pic>
        <p:nvPicPr>
          <p:cNvPr id="24" name="Shape 24"/>
          <p:cNvPicPr preferRelativeResize="0"/>
          <p:nvPr/>
        </p:nvPicPr>
        <p:blipFill>
          <a:blip r:embed="rId2">
            <a:alphaModFix/>
          </a:blip>
          <a:stretch>
            <a:fillRect/>
          </a:stretch>
        </p:blipFill>
        <p:spPr>
          <a:xfrm>
            <a:off x="-18200" y="-325550"/>
            <a:ext cx="9209199" cy="6906899"/>
          </a:xfrm>
          <a:prstGeom prst="rect">
            <a:avLst/>
          </a:prstGeom>
          <a:noFill/>
          <a:ln>
            <a:noFill/>
          </a:ln>
        </p:spPr>
      </p:pic>
      <p:sp>
        <p:nvSpPr>
          <p:cNvPr id="25" name="Shape 25"/>
          <p:cNvSpPr txBox="1">
            <a:spLocks noGrp="1"/>
          </p:cNvSpPr>
          <p:nvPr>
            <p:ph type="ctrTitle"/>
          </p:nvPr>
        </p:nvSpPr>
        <p:spPr>
          <a:xfrm>
            <a:off x="152600" y="882106"/>
            <a:ext cx="7772400" cy="1648800"/>
          </a:xfrm>
          <a:prstGeom prst="rect">
            <a:avLst/>
          </a:prstGeom>
        </p:spPr>
        <p:txBody>
          <a:bodyPr lIns="91425" tIns="91425" rIns="91425" bIns="91425" anchor="t" anchorCtr="0"/>
          <a:lstStyle>
            <a:lvl1pPr rtl="0">
              <a:spcBef>
                <a:spcPts val="0"/>
              </a:spcBef>
              <a:buFont typeface="Open Sans"/>
              <a:defRPr>
                <a:latin typeface="Open Sans"/>
                <a:ea typeface="Open Sans"/>
                <a:cs typeface="Open Sans"/>
                <a:sym typeface="Open Sans"/>
              </a:defRPr>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a:endParaRPr/>
          </a:p>
        </p:txBody>
      </p:sp>
      <p:sp>
        <p:nvSpPr>
          <p:cNvPr id="26" name="Shape 26"/>
          <p:cNvSpPr txBox="1">
            <a:spLocks noGrp="1"/>
          </p:cNvSpPr>
          <p:nvPr>
            <p:ph type="subTitle" idx="1"/>
          </p:nvPr>
        </p:nvSpPr>
        <p:spPr>
          <a:xfrm>
            <a:off x="152600" y="2182051"/>
            <a:ext cx="7772400" cy="774300"/>
          </a:xfrm>
          <a:prstGeom prst="rect">
            <a:avLst/>
          </a:prstGeom>
        </p:spPr>
        <p:txBody>
          <a:bodyPr lIns="91425" tIns="91425" rIns="91425" bIns="91425" anchor="t" anchorCtr="0"/>
          <a:lstStyle>
            <a:lvl1pPr rtl="0">
              <a:spcBef>
                <a:spcPts val="0"/>
              </a:spcBef>
              <a:buClr>
                <a:srgbClr val="FFFFFF"/>
              </a:buClr>
              <a:buFont typeface="Open Sans"/>
              <a:buNone/>
              <a:defRPr>
                <a:solidFill>
                  <a:srgbClr val="FFFFFF"/>
                </a:solidFill>
                <a:latin typeface="Open Sans"/>
                <a:ea typeface="Open Sans"/>
                <a:cs typeface="Open Sans"/>
                <a:sym typeface="Open Sans"/>
              </a:defRPr>
            </a:lvl1pPr>
            <a:lvl2pPr rtl="0">
              <a:spcBef>
                <a:spcPts val="0"/>
              </a:spcBef>
              <a:buClr>
                <a:srgbClr val="FFFFFF"/>
              </a:buClr>
              <a:buSzPct val="100000"/>
              <a:buNone/>
              <a:defRPr sz="3000">
                <a:solidFill>
                  <a:srgbClr val="FFFFFF"/>
                </a:solidFill>
              </a:defRPr>
            </a:lvl2pPr>
            <a:lvl3pPr rtl="0">
              <a:spcBef>
                <a:spcPts val="0"/>
              </a:spcBef>
              <a:buClr>
                <a:srgbClr val="FFFFFF"/>
              </a:buClr>
              <a:buSzPct val="100000"/>
              <a:buNone/>
              <a:defRPr sz="3000">
                <a:solidFill>
                  <a:srgbClr val="FFFFFF"/>
                </a:solidFill>
              </a:defRPr>
            </a:lvl3pPr>
            <a:lvl4pPr rtl="0">
              <a:spcBef>
                <a:spcPts val="0"/>
              </a:spcBef>
              <a:buClr>
                <a:srgbClr val="FFFFFF"/>
              </a:buClr>
              <a:buSzPct val="100000"/>
              <a:buNone/>
              <a:defRPr sz="3000">
                <a:solidFill>
                  <a:srgbClr val="FFFFFF"/>
                </a:solidFill>
              </a:defRPr>
            </a:lvl4pPr>
            <a:lvl5pPr rtl="0">
              <a:spcBef>
                <a:spcPts val="0"/>
              </a:spcBef>
              <a:buClr>
                <a:srgbClr val="FFFFFF"/>
              </a:buClr>
              <a:buSzPct val="100000"/>
              <a:buNone/>
              <a:defRPr sz="3000">
                <a:solidFill>
                  <a:srgbClr val="FFFFFF"/>
                </a:solidFill>
              </a:defRPr>
            </a:lvl5pPr>
            <a:lvl6pPr rtl="0">
              <a:spcBef>
                <a:spcPts val="0"/>
              </a:spcBef>
              <a:buClr>
                <a:srgbClr val="FFFFFF"/>
              </a:buClr>
              <a:buSzPct val="100000"/>
              <a:buNone/>
              <a:defRPr sz="3000">
                <a:solidFill>
                  <a:srgbClr val="FFFFFF"/>
                </a:solidFill>
              </a:defRPr>
            </a:lvl6pPr>
            <a:lvl7pPr rtl="0">
              <a:spcBef>
                <a:spcPts val="0"/>
              </a:spcBef>
              <a:buClr>
                <a:srgbClr val="FFFFFF"/>
              </a:buClr>
              <a:buSzPct val="100000"/>
              <a:buNone/>
              <a:defRPr sz="3000">
                <a:solidFill>
                  <a:srgbClr val="FFFFFF"/>
                </a:solidFill>
              </a:defRPr>
            </a:lvl7pPr>
            <a:lvl8pPr rtl="0">
              <a:spcBef>
                <a:spcPts val="0"/>
              </a:spcBef>
              <a:buClr>
                <a:srgbClr val="FFFFFF"/>
              </a:buClr>
              <a:buSzPct val="100000"/>
              <a:buNone/>
              <a:defRPr sz="3000">
                <a:solidFill>
                  <a:srgbClr val="FFFFFF"/>
                </a:solidFill>
              </a:defRPr>
            </a:lvl8pPr>
            <a:lvl9pPr rtl="0">
              <a:spcBef>
                <a:spcPts val="0"/>
              </a:spcBef>
              <a:buClr>
                <a:srgbClr val="FFFFFF"/>
              </a:buClr>
              <a:buSzPct val="100000"/>
              <a:buNone/>
              <a:defRPr sz="3000">
                <a:solidFill>
                  <a:srgbClr val="FFFFFF"/>
                </a:solidFill>
              </a:defRPr>
            </a:lvl9pPr>
          </a:lstStyle>
          <a:p>
            <a:endParaRPr/>
          </a:p>
        </p:txBody>
      </p:sp>
      <p:pic>
        <p:nvPicPr>
          <p:cNvPr id="27" name="Shape 27"/>
          <p:cNvPicPr preferRelativeResize="0"/>
          <p:nvPr/>
        </p:nvPicPr>
        <p:blipFill>
          <a:blip r:embed="rId3">
            <a:alphaModFix/>
          </a:blip>
          <a:stretch>
            <a:fillRect/>
          </a:stretch>
        </p:blipFill>
        <p:spPr>
          <a:xfrm>
            <a:off x="272775" y="387400"/>
            <a:ext cx="3500677" cy="494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1 1 1 1">
    <p:spTree>
      <p:nvGrpSpPr>
        <p:cNvPr id="1" name="Shape 28"/>
        <p:cNvGrpSpPr/>
        <p:nvPr/>
      </p:nvGrpSpPr>
      <p:grpSpPr>
        <a:xfrm>
          <a:off x="0" y="0"/>
          <a:ext cx="0" cy="0"/>
          <a:chOff x="0" y="0"/>
          <a:chExt cx="0" cy="0"/>
        </a:xfrm>
      </p:grpSpPr>
      <p:pic>
        <p:nvPicPr>
          <p:cNvPr id="29" name="Shape 29"/>
          <p:cNvPicPr preferRelativeResize="0"/>
          <p:nvPr/>
        </p:nvPicPr>
        <p:blipFill>
          <a:blip r:embed="rId2">
            <a:alphaModFix/>
          </a:blip>
          <a:stretch>
            <a:fillRect/>
          </a:stretch>
        </p:blipFill>
        <p:spPr>
          <a:xfrm>
            <a:off x="-27275" y="-343425"/>
            <a:ext cx="9213724" cy="6910300"/>
          </a:xfrm>
          <a:prstGeom prst="rect">
            <a:avLst/>
          </a:prstGeom>
          <a:noFill/>
          <a:ln>
            <a:noFill/>
          </a:ln>
        </p:spPr>
      </p:pic>
      <p:sp>
        <p:nvSpPr>
          <p:cNvPr id="30" name="Shape 30"/>
          <p:cNvSpPr txBox="1">
            <a:spLocks noGrp="1"/>
          </p:cNvSpPr>
          <p:nvPr>
            <p:ph type="ctrTitle"/>
          </p:nvPr>
        </p:nvSpPr>
        <p:spPr>
          <a:xfrm>
            <a:off x="152600" y="882106"/>
            <a:ext cx="7772400" cy="1648800"/>
          </a:xfrm>
          <a:prstGeom prst="rect">
            <a:avLst/>
          </a:prstGeom>
        </p:spPr>
        <p:txBody>
          <a:bodyPr lIns="91425" tIns="91425" rIns="91425" bIns="91425" anchor="t" anchorCtr="0"/>
          <a:lstStyle>
            <a:lvl1pPr rtl="0">
              <a:spcBef>
                <a:spcPts val="0"/>
              </a:spcBef>
              <a:buFont typeface="Open Sans"/>
              <a:defRPr>
                <a:latin typeface="Open Sans"/>
                <a:ea typeface="Open Sans"/>
                <a:cs typeface="Open Sans"/>
                <a:sym typeface="Open Sans"/>
              </a:defRPr>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a:endParaRPr/>
          </a:p>
        </p:txBody>
      </p:sp>
      <p:sp>
        <p:nvSpPr>
          <p:cNvPr id="31" name="Shape 31"/>
          <p:cNvSpPr txBox="1">
            <a:spLocks noGrp="1"/>
          </p:cNvSpPr>
          <p:nvPr>
            <p:ph type="subTitle" idx="1"/>
          </p:nvPr>
        </p:nvSpPr>
        <p:spPr>
          <a:xfrm>
            <a:off x="152600" y="2182051"/>
            <a:ext cx="7772400" cy="774300"/>
          </a:xfrm>
          <a:prstGeom prst="rect">
            <a:avLst/>
          </a:prstGeom>
        </p:spPr>
        <p:txBody>
          <a:bodyPr lIns="91425" tIns="91425" rIns="91425" bIns="91425" anchor="t" anchorCtr="0"/>
          <a:lstStyle>
            <a:lvl1pPr rtl="0">
              <a:spcBef>
                <a:spcPts val="0"/>
              </a:spcBef>
              <a:buClr>
                <a:srgbClr val="FFFFFF"/>
              </a:buClr>
              <a:buFont typeface="Open Sans"/>
              <a:buNone/>
              <a:defRPr>
                <a:solidFill>
                  <a:srgbClr val="FFFFFF"/>
                </a:solidFill>
                <a:latin typeface="Open Sans"/>
                <a:ea typeface="Open Sans"/>
                <a:cs typeface="Open Sans"/>
                <a:sym typeface="Open Sans"/>
              </a:defRPr>
            </a:lvl1pPr>
            <a:lvl2pPr rtl="0">
              <a:spcBef>
                <a:spcPts val="0"/>
              </a:spcBef>
              <a:buClr>
                <a:srgbClr val="FFFFFF"/>
              </a:buClr>
              <a:buSzPct val="100000"/>
              <a:buNone/>
              <a:defRPr sz="3000">
                <a:solidFill>
                  <a:srgbClr val="FFFFFF"/>
                </a:solidFill>
              </a:defRPr>
            </a:lvl2pPr>
            <a:lvl3pPr rtl="0">
              <a:spcBef>
                <a:spcPts val="0"/>
              </a:spcBef>
              <a:buClr>
                <a:srgbClr val="FFFFFF"/>
              </a:buClr>
              <a:buSzPct val="100000"/>
              <a:buNone/>
              <a:defRPr sz="3000">
                <a:solidFill>
                  <a:srgbClr val="FFFFFF"/>
                </a:solidFill>
              </a:defRPr>
            </a:lvl3pPr>
            <a:lvl4pPr rtl="0">
              <a:spcBef>
                <a:spcPts val="0"/>
              </a:spcBef>
              <a:buClr>
                <a:srgbClr val="FFFFFF"/>
              </a:buClr>
              <a:buSzPct val="100000"/>
              <a:buNone/>
              <a:defRPr sz="3000">
                <a:solidFill>
                  <a:srgbClr val="FFFFFF"/>
                </a:solidFill>
              </a:defRPr>
            </a:lvl4pPr>
            <a:lvl5pPr rtl="0">
              <a:spcBef>
                <a:spcPts val="0"/>
              </a:spcBef>
              <a:buClr>
                <a:srgbClr val="FFFFFF"/>
              </a:buClr>
              <a:buSzPct val="100000"/>
              <a:buNone/>
              <a:defRPr sz="3000">
                <a:solidFill>
                  <a:srgbClr val="FFFFFF"/>
                </a:solidFill>
              </a:defRPr>
            </a:lvl5pPr>
            <a:lvl6pPr rtl="0">
              <a:spcBef>
                <a:spcPts val="0"/>
              </a:spcBef>
              <a:buClr>
                <a:srgbClr val="FFFFFF"/>
              </a:buClr>
              <a:buSzPct val="100000"/>
              <a:buNone/>
              <a:defRPr sz="3000">
                <a:solidFill>
                  <a:srgbClr val="FFFFFF"/>
                </a:solidFill>
              </a:defRPr>
            </a:lvl6pPr>
            <a:lvl7pPr rtl="0">
              <a:spcBef>
                <a:spcPts val="0"/>
              </a:spcBef>
              <a:buClr>
                <a:srgbClr val="FFFFFF"/>
              </a:buClr>
              <a:buSzPct val="100000"/>
              <a:buNone/>
              <a:defRPr sz="3000">
                <a:solidFill>
                  <a:srgbClr val="FFFFFF"/>
                </a:solidFill>
              </a:defRPr>
            </a:lvl7pPr>
            <a:lvl8pPr rtl="0">
              <a:spcBef>
                <a:spcPts val="0"/>
              </a:spcBef>
              <a:buClr>
                <a:srgbClr val="FFFFFF"/>
              </a:buClr>
              <a:buSzPct val="100000"/>
              <a:buNone/>
              <a:defRPr sz="3000">
                <a:solidFill>
                  <a:srgbClr val="FFFFFF"/>
                </a:solidFill>
              </a:defRPr>
            </a:lvl8pPr>
            <a:lvl9pPr rtl="0">
              <a:spcBef>
                <a:spcPts val="0"/>
              </a:spcBef>
              <a:buClr>
                <a:srgbClr val="FFFFFF"/>
              </a:buClr>
              <a:buSzPct val="100000"/>
              <a:buNone/>
              <a:defRPr sz="3000">
                <a:solidFill>
                  <a:srgbClr val="FFFFFF"/>
                </a:solidFill>
              </a:defRPr>
            </a:lvl9pPr>
          </a:lstStyle>
          <a:p>
            <a:endParaRPr/>
          </a:p>
        </p:txBody>
      </p:sp>
      <p:pic>
        <p:nvPicPr>
          <p:cNvPr id="32" name="Shape 32"/>
          <p:cNvPicPr preferRelativeResize="0"/>
          <p:nvPr/>
        </p:nvPicPr>
        <p:blipFill>
          <a:blip r:embed="rId3">
            <a:alphaModFix/>
          </a:blip>
          <a:stretch>
            <a:fillRect/>
          </a:stretch>
        </p:blipFill>
        <p:spPr>
          <a:xfrm>
            <a:off x="272775" y="387400"/>
            <a:ext cx="3500677" cy="494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3"/>
        <p:cNvGrpSpPr/>
        <p:nvPr/>
      </p:nvGrpSpPr>
      <p:grpSpPr>
        <a:xfrm>
          <a:off x="0" y="0"/>
          <a:ext cx="0" cy="0"/>
          <a:chOff x="0" y="0"/>
          <a:chExt cx="0" cy="0"/>
        </a:xfrm>
      </p:grpSpPr>
      <p:sp>
        <p:nvSpPr>
          <p:cNvPr id="34" name="Shape 34"/>
          <p:cNvSpPr txBox="1">
            <a:spLocks noGrp="1"/>
          </p:cNvSpPr>
          <p:nvPr>
            <p:ph type="body" idx="1"/>
          </p:nvPr>
        </p:nvSpPr>
        <p:spPr>
          <a:xfrm>
            <a:off x="457200" y="973225"/>
            <a:ext cx="8229600" cy="3952499"/>
          </a:xfrm>
          <a:prstGeom prst="rect">
            <a:avLst/>
          </a:prstGeom>
        </p:spPr>
        <p:txBody>
          <a:bodyPr lIns="91425" tIns="91425" rIns="91425" bIns="91425" anchor="t" anchorCtr="0"/>
          <a:lstStyle>
            <a:lvl1pPr>
              <a:spcBef>
                <a:spcPts val="0"/>
              </a:spcBef>
              <a:buClr>
                <a:srgbClr val="FF9900"/>
              </a:buClr>
              <a:buSzPct val="100000"/>
              <a:defRPr sz="2400"/>
            </a:lvl1pPr>
            <a:lvl2pPr>
              <a:spcBef>
                <a:spcPts val="0"/>
              </a:spcBef>
              <a:buSzPct val="100000"/>
              <a:defRPr sz="2000"/>
            </a:lvl2pPr>
            <a:lvl3pPr>
              <a:spcBef>
                <a:spcPts val="0"/>
              </a:spcBef>
              <a:buSzPct val="100000"/>
              <a:defRPr sz="1800"/>
            </a:lvl3pPr>
            <a:lvl4pPr>
              <a:spcBef>
                <a:spcPts val="0"/>
              </a:spcBef>
              <a:buSzPct val="100000"/>
              <a:defRPr sz="1600"/>
            </a:lvl4pPr>
            <a:lvl5pPr>
              <a:spcBef>
                <a:spcPts val="0"/>
              </a:spcBef>
              <a:buSzPct val="100000"/>
              <a:defRPr sz="1600"/>
            </a:lvl5pPr>
            <a:lvl6pPr>
              <a:spcBef>
                <a:spcPts val="0"/>
              </a:spcBef>
              <a:buSzPct val="100000"/>
              <a:defRPr sz="1600"/>
            </a:lvl6pPr>
            <a:lvl7pPr>
              <a:spcBef>
                <a:spcPts val="0"/>
              </a:spcBef>
              <a:buSzPct val="100000"/>
              <a:defRPr sz="1600"/>
            </a:lvl7pPr>
            <a:lvl8pPr>
              <a:spcBef>
                <a:spcPts val="0"/>
              </a:spcBef>
              <a:buSzPct val="100000"/>
              <a:defRPr sz="1600"/>
            </a:lvl8pPr>
            <a:lvl9pPr>
              <a:spcBef>
                <a:spcPts val="0"/>
              </a:spcBef>
              <a:buSzPct val="100000"/>
              <a:defRPr sz="1600"/>
            </a:lvl9pPr>
          </a:lstStyle>
          <a:p>
            <a:endParaRPr/>
          </a:p>
        </p:txBody>
      </p:sp>
      <p:cxnSp>
        <p:nvCxnSpPr>
          <p:cNvPr id="35" name="Shape 35"/>
          <p:cNvCxnSpPr/>
          <p:nvPr/>
        </p:nvCxnSpPr>
        <p:spPr>
          <a:xfrm>
            <a:off x="433500" y="894025"/>
            <a:ext cx="8277000" cy="0"/>
          </a:xfrm>
          <a:prstGeom prst="straightConnector1">
            <a:avLst/>
          </a:prstGeom>
          <a:noFill/>
          <a:ln w="9525" cap="flat">
            <a:solidFill>
              <a:srgbClr val="000000"/>
            </a:solidFill>
            <a:prstDash val="solid"/>
            <a:round/>
            <a:headEnd type="none" w="lg" len="lg"/>
            <a:tailEnd type="none" w="lg" len="lg"/>
          </a:ln>
        </p:spPr>
      </p:cxnSp>
      <p:sp>
        <p:nvSpPr>
          <p:cNvPr id="36" name="Shape 36"/>
          <p:cNvSpPr txBox="1">
            <a:spLocks noGrp="1"/>
          </p:cNvSpPr>
          <p:nvPr>
            <p:ph type="title"/>
          </p:nvPr>
        </p:nvSpPr>
        <p:spPr>
          <a:xfrm>
            <a:off x="381000" y="-22621"/>
            <a:ext cx="8229600" cy="857400"/>
          </a:xfrm>
          <a:prstGeom prst="rect">
            <a:avLst/>
          </a:prstGeom>
        </p:spPr>
        <p:txBody>
          <a:bodyPr lIns="91425" tIns="91425" rIns="91425" bIns="91425" anchor="b" anchorCtr="0"/>
          <a:lstStyle>
            <a:lvl1pPr rtl="0">
              <a:spcBef>
                <a:spcPts val="0"/>
              </a:spcBef>
              <a:buClr>
                <a:srgbClr val="000000"/>
              </a:buClr>
              <a:buSzPct val="100000"/>
              <a:defRPr sz="2800">
                <a:solidFill>
                  <a:srgbClr val="000000"/>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81000" y="-22721"/>
            <a:ext cx="8229600" cy="857400"/>
          </a:xfrm>
          <a:prstGeom prst="rect">
            <a:avLst/>
          </a:prstGeom>
        </p:spPr>
        <p:txBody>
          <a:bodyPr lIns="91425" tIns="91425" rIns="91425" bIns="91425" anchor="b" anchorCtr="0"/>
          <a:lstStyle>
            <a:lvl1pPr>
              <a:spcBef>
                <a:spcPts val="0"/>
              </a:spcBef>
              <a:buClr>
                <a:srgbClr val="000000"/>
              </a:buClr>
              <a:buSzPct val="100000"/>
              <a:defRPr sz="2800">
                <a:solidFill>
                  <a:srgbClr val="000000"/>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body" idx="1"/>
          </p:nvPr>
        </p:nvSpPr>
        <p:spPr>
          <a:xfrm>
            <a:off x="457200" y="973225"/>
            <a:ext cx="3994500" cy="39528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0" name="Shape 40"/>
          <p:cNvSpPr txBox="1">
            <a:spLocks noGrp="1"/>
          </p:cNvSpPr>
          <p:nvPr>
            <p:ph type="body" idx="2"/>
          </p:nvPr>
        </p:nvSpPr>
        <p:spPr>
          <a:xfrm>
            <a:off x="4692274" y="973225"/>
            <a:ext cx="3994500" cy="39528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cxnSp>
        <p:nvCxnSpPr>
          <p:cNvPr id="41" name="Shape 41"/>
          <p:cNvCxnSpPr/>
          <p:nvPr/>
        </p:nvCxnSpPr>
        <p:spPr>
          <a:xfrm>
            <a:off x="433500" y="894025"/>
            <a:ext cx="8277000" cy="0"/>
          </a:xfrm>
          <a:prstGeom prst="straightConnector1">
            <a:avLst/>
          </a:prstGeom>
          <a:noFill/>
          <a:ln w="9525" cap="flat">
            <a:solidFill>
              <a:srgbClr val="000000"/>
            </a:solidFill>
            <a:prstDash val="solid"/>
            <a:round/>
            <a:headEnd type="none" w="lg" len="lg"/>
            <a:tailEnd type="none" w="lg" len="lg"/>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81000" y="-22621"/>
            <a:ext cx="8229600" cy="857400"/>
          </a:xfrm>
          <a:prstGeom prst="rect">
            <a:avLst/>
          </a:prstGeom>
        </p:spPr>
        <p:txBody>
          <a:bodyPr lIns="91425" tIns="91425" rIns="91425" bIns="91425" anchor="b" anchorCtr="0"/>
          <a:lstStyle>
            <a:lvl1pPr>
              <a:spcBef>
                <a:spcPts val="0"/>
              </a:spcBef>
              <a:buClr>
                <a:srgbClr val="000000"/>
              </a:buClr>
              <a:buSzPct val="100000"/>
              <a:defRPr sz="2800">
                <a:solidFill>
                  <a:srgbClr val="000000"/>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cxnSp>
        <p:nvCxnSpPr>
          <p:cNvPr id="44" name="Shape 44"/>
          <p:cNvCxnSpPr/>
          <p:nvPr/>
        </p:nvCxnSpPr>
        <p:spPr>
          <a:xfrm>
            <a:off x="433500" y="894025"/>
            <a:ext cx="8277000" cy="0"/>
          </a:xfrm>
          <a:prstGeom prst="straightConnector1">
            <a:avLst/>
          </a:prstGeom>
          <a:noFill/>
          <a:ln w="9525" cap="flat">
            <a:solidFill>
              <a:srgbClr val="000000"/>
            </a:solidFill>
            <a:prstDash val="solid"/>
            <a:round/>
            <a:headEnd type="none" w="lg" len="lg"/>
            <a:tailEnd type="none" w="lg" len="lg"/>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2">
    <p:spTree>
      <p:nvGrpSpPr>
        <p:cNvPr id="1"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973225"/>
            <a:ext cx="8229600" cy="3952499"/>
          </a:xfrm>
          <a:prstGeom prst="rect">
            <a:avLst/>
          </a:prstGeom>
          <a:noFill/>
          <a:ln>
            <a:noFill/>
          </a:ln>
        </p:spPr>
        <p:txBody>
          <a:bodyPr lIns="91425" tIns="91425" rIns="91425" bIns="91425" anchor="t" anchorCtr="0"/>
          <a:lstStyle>
            <a:lvl1pPr>
              <a:spcBef>
                <a:spcPts val="600"/>
              </a:spcBef>
              <a:buClr>
                <a:srgbClr val="FF9900"/>
              </a:buClr>
              <a:buSzPct val="100000"/>
              <a:buFont typeface="Open Sans"/>
              <a:defRPr sz="2400">
                <a:solidFill>
                  <a:schemeClr val="dk1"/>
                </a:solidFill>
                <a:latin typeface="Open Sans"/>
                <a:ea typeface="Open Sans"/>
                <a:cs typeface="Open Sans"/>
                <a:sym typeface="Open Sans"/>
              </a:defRPr>
            </a:lvl1pPr>
            <a:lvl2pPr>
              <a:spcBef>
                <a:spcPts val="480"/>
              </a:spcBef>
              <a:buClr>
                <a:srgbClr val="FF9900"/>
              </a:buClr>
              <a:buSzPct val="100000"/>
              <a:buFont typeface="Open Sans"/>
              <a:defRPr sz="2000">
                <a:solidFill>
                  <a:schemeClr val="dk1"/>
                </a:solidFill>
                <a:latin typeface="Open Sans"/>
                <a:ea typeface="Open Sans"/>
                <a:cs typeface="Open Sans"/>
                <a:sym typeface="Open Sans"/>
              </a:defRPr>
            </a:lvl2pPr>
            <a:lvl3pPr>
              <a:spcBef>
                <a:spcPts val="480"/>
              </a:spcBef>
              <a:buClr>
                <a:srgbClr val="FF9900"/>
              </a:buClr>
              <a:buSzPct val="100000"/>
              <a:buFont typeface="Open Sans"/>
              <a:defRPr sz="1800">
                <a:solidFill>
                  <a:schemeClr val="dk1"/>
                </a:solidFill>
                <a:latin typeface="Open Sans"/>
                <a:ea typeface="Open Sans"/>
                <a:cs typeface="Open Sans"/>
                <a:sym typeface="Open Sans"/>
              </a:defRPr>
            </a:lvl3pPr>
            <a:lvl4pPr>
              <a:spcBef>
                <a:spcPts val="360"/>
              </a:spcBef>
              <a:buClr>
                <a:srgbClr val="FF9900"/>
              </a:buClr>
              <a:buSzPct val="100000"/>
              <a:buFont typeface="Open Sans"/>
              <a:defRPr sz="1600">
                <a:solidFill>
                  <a:schemeClr val="dk1"/>
                </a:solidFill>
                <a:latin typeface="Open Sans"/>
                <a:ea typeface="Open Sans"/>
                <a:cs typeface="Open Sans"/>
                <a:sym typeface="Open Sans"/>
              </a:defRPr>
            </a:lvl4pPr>
            <a:lvl5pPr>
              <a:spcBef>
                <a:spcPts val="360"/>
              </a:spcBef>
              <a:buClr>
                <a:srgbClr val="FF9900"/>
              </a:buClr>
              <a:buSzPct val="100000"/>
              <a:buFont typeface="Open Sans"/>
              <a:defRPr sz="1600">
                <a:solidFill>
                  <a:schemeClr val="dk1"/>
                </a:solidFill>
                <a:latin typeface="Open Sans"/>
                <a:ea typeface="Open Sans"/>
                <a:cs typeface="Open Sans"/>
                <a:sym typeface="Open Sans"/>
              </a:defRPr>
            </a:lvl5pPr>
            <a:lvl6pPr>
              <a:spcBef>
                <a:spcPts val="360"/>
              </a:spcBef>
              <a:buClr>
                <a:srgbClr val="FF9900"/>
              </a:buClr>
              <a:buSzPct val="100000"/>
              <a:buFont typeface="Open Sans"/>
              <a:defRPr sz="1600">
                <a:solidFill>
                  <a:schemeClr val="dk1"/>
                </a:solidFill>
                <a:latin typeface="Open Sans"/>
                <a:ea typeface="Open Sans"/>
                <a:cs typeface="Open Sans"/>
                <a:sym typeface="Open Sans"/>
              </a:defRPr>
            </a:lvl6pPr>
            <a:lvl7pPr>
              <a:spcBef>
                <a:spcPts val="360"/>
              </a:spcBef>
              <a:buClr>
                <a:srgbClr val="FF9900"/>
              </a:buClr>
              <a:buSzPct val="100000"/>
              <a:buFont typeface="Open Sans"/>
              <a:defRPr sz="1600">
                <a:solidFill>
                  <a:schemeClr val="dk1"/>
                </a:solidFill>
                <a:latin typeface="Open Sans"/>
                <a:ea typeface="Open Sans"/>
                <a:cs typeface="Open Sans"/>
                <a:sym typeface="Open Sans"/>
              </a:defRPr>
            </a:lvl7pPr>
            <a:lvl8pPr>
              <a:spcBef>
                <a:spcPts val="360"/>
              </a:spcBef>
              <a:buClr>
                <a:srgbClr val="FF9900"/>
              </a:buClr>
              <a:buSzPct val="100000"/>
              <a:buFont typeface="Open Sans"/>
              <a:defRPr sz="1600">
                <a:solidFill>
                  <a:schemeClr val="dk1"/>
                </a:solidFill>
                <a:latin typeface="Open Sans"/>
                <a:ea typeface="Open Sans"/>
                <a:cs typeface="Open Sans"/>
                <a:sym typeface="Open Sans"/>
              </a:defRPr>
            </a:lvl8pPr>
            <a:lvl9pPr>
              <a:spcBef>
                <a:spcPts val="360"/>
              </a:spcBef>
              <a:buClr>
                <a:srgbClr val="FF9900"/>
              </a:buClr>
              <a:buSzPct val="100000"/>
              <a:buFont typeface="Open Sans"/>
              <a:defRPr sz="1600">
                <a:solidFill>
                  <a:schemeClr val="dk1"/>
                </a:solidFill>
                <a:latin typeface="Open Sans"/>
                <a:ea typeface="Open Sans"/>
                <a:cs typeface="Open Sans"/>
                <a:sym typeface="Open Sans"/>
              </a:defRPr>
            </a:lvl9pPr>
          </a:lstStyle>
          <a:p>
            <a:endParaRPr/>
          </a:p>
        </p:txBody>
      </p:sp>
      <p:pic>
        <p:nvPicPr>
          <p:cNvPr id="7" name="Shape 7"/>
          <p:cNvPicPr preferRelativeResize="0"/>
          <p:nvPr/>
        </p:nvPicPr>
        <p:blipFill>
          <a:blip r:embed="rId16">
            <a:alphaModFix/>
          </a:blip>
          <a:stretch>
            <a:fillRect/>
          </a:stretch>
        </p:blipFill>
        <p:spPr>
          <a:xfrm>
            <a:off x="7739875" y="4779700"/>
            <a:ext cx="1234099" cy="2432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jp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jp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jpg"/><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5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152600" y="882106"/>
            <a:ext cx="7772400" cy="1648800"/>
          </a:xfrm>
          <a:prstGeom prst="rect">
            <a:avLst/>
          </a:prstGeom>
        </p:spPr>
        <p:txBody>
          <a:bodyPr lIns="91425" tIns="91425" rIns="91425" bIns="91425" anchor="t" anchorCtr="0">
            <a:noAutofit/>
          </a:bodyPr>
          <a:lstStyle/>
          <a:p>
            <a:pPr lvl="0" rtl="0">
              <a:lnSpc>
                <a:spcPct val="150000"/>
              </a:lnSpc>
              <a:spcBef>
                <a:spcPts val="0"/>
              </a:spcBef>
              <a:spcAft>
                <a:spcPts val="1500"/>
              </a:spcAft>
              <a:buClr>
                <a:schemeClr val="dk1"/>
              </a:buClr>
              <a:buSzPct val="30555"/>
              <a:buFont typeface="Arial"/>
              <a:buNone/>
            </a:pPr>
            <a:r>
              <a:rPr lang="en">
                <a:solidFill>
                  <a:srgbClr val="FFFFFF"/>
                </a:solidFill>
              </a:rPr>
              <a:t>Keep Your Head in the Clouds </a:t>
            </a:r>
          </a:p>
          <a:p>
            <a:pPr>
              <a:spcBef>
                <a:spcPts val="0"/>
              </a:spcBef>
              <a:buNone/>
            </a:pPr>
            <a:endParaRPr/>
          </a:p>
        </p:txBody>
      </p:sp>
      <p:sp>
        <p:nvSpPr>
          <p:cNvPr id="66" name="Shape 66"/>
          <p:cNvSpPr txBox="1">
            <a:spLocks noGrp="1"/>
          </p:cNvSpPr>
          <p:nvPr>
            <p:ph type="subTitle" idx="1"/>
          </p:nvPr>
        </p:nvSpPr>
        <p:spPr>
          <a:xfrm>
            <a:off x="152600" y="2182051"/>
            <a:ext cx="7772400" cy="774300"/>
          </a:xfrm>
          <a:prstGeom prst="rect">
            <a:avLst/>
          </a:prstGeom>
        </p:spPr>
        <p:txBody>
          <a:bodyPr lIns="91425" tIns="91425" rIns="91425" bIns="91425" anchor="t" anchorCtr="0">
            <a:noAutofit/>
          </a:bodyPr>
          <a:lstStyle/>
          <a:p>
            <a:pPr rtl="0">
              <a:spcBef>
                <a:spcPts val="0"/>
              </a:spcBef>
              <a:buNone/>
            </a:pPr>
            <a:r>
              <a:rPr lang="en" dirty="0">
                <a:solidFill>
                  <a:srgbClr val="FFFFFF"/>
                </a:solidFill>
              </a:rPr>
              <a:t>Blackboard’s Transition from Enterprise to Cloud Software Through DevOps</a:t>
            </a:r>
          </a:p>
          <a:p>
            <a:pPr rtl="0">
              <a:spcBef>
                <a:spcPts val="0"/>
              </a:spcBef>
              <a:buNone/>
            </a:pPr>
            <a:endParaRPr dirty="0"/>
          </a:p>
          <a:p>
            <a:pPr rtl="0">
              <a:spcBef>
                <a:spcPts val="0"/>
              </a:spcBef>
              <a:buNone/>
            </a:pPr>
            <a:r>
              <a:rPr lang="en-US" dirty="0" smtClean="0"/>
              <a:t>David Ashman</a:t>
            </a:r>
          </a:p>
          <a:p>
            <a:pPr rtl="0">
              <a:spcBef>
                <a:spcPts val="0"/>
              </a:spcBef>
              <a:buNone/>
            </a:pPr>
            <a:r>
              <a:rPr lang="en-US" dirty="0" smtClean="0"/>
              <a:t>Chief Architect, Cloud Architecture</a:t>
            </a:r>
            <a:endParaRPr lang="en-US" dirty="0" smtClean="0"/>
          </a:p>
          <a:p>
            <a:pPr>
              <a:spcBef>
                <a:spcPts val="0"/>
              </a:spcBef>
              <a:buNone/>
            </a:pPr>
            <a:r>
              <a:rPr lang="en" dirty="0" smtClean="0"/>
              <a:t>@</a:t>
            </a:r>
            <a:r>
              <a:rPr lang="en" dirty="0"/>
              <a:t>davidbashman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29082" y="117988"/>
            <a:ext cx="6350000" cy="5054600"/>
          </a:xfrm>
          <a:prstGeom prst="rect">
            <a:avLst/>
          </a:prstGeom>
          <a:noFill/>
          <a:ln>
            <a:noFill/>
          </a:ln>
        </p:spPr>
      </p:pic>
      <p:sp>
        <p:nvSpPr>
          <p:cNvPr id="115" name="Shape 115"/>
          <p:cNvSpPr txBox="1"/>
          <p:nvPr/>
        </p:nvSpPr>
        <p:spPr>
          <a:xfrm>
            <a:off x="5338975" y="877525"/>
            <a:ext cx="3461700" cy="1985100"/>
          </a:xfrm>
          <a:prstGeom prst="rect">
            <a:avLst/>
          </a:prstGeom>
          <a:noFill/>
          <a:ln>
            <a:noFill/>
          </a:ln>
        </p:spPr>
        <p:txBody>
          <a:bodyPr lIns="91425" tIns="91425" rIns="91425" bIns="91425" anchor="t" anchorCtr="0">
            <a:noAutofit/>
          </a:bodyPr>
          <a:lstStyle/>
          <a:p>
            <a:pPr>
              <a:spcBef>
                <a:spcPts val="0"/>
              </a:spcBef>
              <a:buNone/>
            </a:pPr>
            <a:r>
              <a:rPr lang="en" sz="3600"/>
              <a:t>We are a horse.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6+ month lead times</a:t>
            </a:r>
          </a:p>
          <a:p>
            <a:pPr marL="457200" lvl="0" indent="-381000" rtl="0">
              <a:spcBef>
                <a:spcPts val="0"/>
              </a:spcBef>
              <a:buClr>
                <a:srgbClr val="FF9900"/>
              </a:buClr>
              <a:buSzPct val="100000"/>
              <a:buFont typeface="Arial"/>
              <a:buChar char="●"/>
            </a:pPr>
            <a:r>
              <a:rPr lang="en"/>
              <a:t>Technical debt</a:t>
            </a:r>
          </a:p>
          <a:p>
            <a:pPr marL="457200" lvl="0" indent="-381000" rtl="0">
              <a:spcBef>
                <a:spcPts val="0"/>
              </a:spcBef>
              <a:buClr>
                <a:srgbClr val="FF9900"/>
              </a:buClr>
              <a:buSzPct val="100000"/>
              <a:buFont typeface="Arial"/>
              <a:buChar char="●"/>
            </a:pPr>
            <a:r>
              <a:rPr lang="en"/>
              <a:t>High update failure rates</a:t>
            </a:r>
          </a:p>
          <a:p>
            <a:pPr marL="457200" lvl="0" indent="-381000" rtl="0">
              <a:spcBef>
                <a:spcPts val="0"/>
              </a:spcBef>
              <a:buClr>
                <a:srgbClr val="FF9900"/>
              </a:buClr>
              <a:buSzPct val="100000"/>
              <a:buFont typeface="Arial"/>
              <a:buChar char="●"/>
            </a:pPr>
            <a:r>
              <a:rPr lang="en"/>
              <a:t>Poor communication paths from development to operations</a:t>
            </a:r>
          </a:p>
          <a:p>
            <a:pPr marL="457200" lvl="0" indent="-381000" rtl="0">
              <a:spcBef>
                <a:spcPts val="0"/>
              </a:spcBef>
              <a:buClr>
                <a:srgbClr val="FF9900"/>
              </a:buClr>
              <a:buSzPct val="100000"/>
              <a:buFont typeface="Arial"/>
              <a:buChar char="●"/>
            </a:pPr>
            <a:r>
              <a:rPr lang="en"/>
              <a:t>Poor feedback loops from operations to development</a:t>
            </a:r>
          </a:p>
          <a:p>
            <a:pPr lvl="0">
              <a:spcBef>
                <a:spcPts val="0"/>
              </a:spcBef>
              <a:buNone/>
            </a:pPr>
            <a:endParaRPr/>
          </a:p>
        </p:txBody>
      </p:sp>
      <p:sp>
        <p:nvSpPr>
          <p:cNvPr id="121" name="Shape 121"/>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And like so many of you...</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p:nvPr/>
        </p:nvSpPr>
        <p:spPr>
          <a:xfrm>
            <a:off x="1192050" y="2098800"/>
            <a:ext cx="6759899" cy="945899"/>
          </a:xfrm>
          <a:prstGeom prst="rect">
            <a:avLst/>
          </a:prstGeom>
          <a:noFill/>
          <a:ln>
            <a:noFill/>
          </a:ln>
        </p:spPr>
        <p:txBody>
          <a:bodyPr lIns="91425" tIns="91425" rIns="91425" bIns="91425" anchor="t" anchorCtr="0">
            <a:noAutofit/>
          </a:bodyPr>
          <a:lstStyle/>
          <a:p>
            <a:pPr>
              <a:spcBef>
                <a:spcPts val="0"/>
              </a:spcBef>
              <a:buNone/>
            </a:pPr>
            <a:r>
              <a:rPr lang="en" sz="3600"/>
              <a:t>But through the art of DevOps...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Shape 131"/>
          <p:cNvPicPr preferRelativeResize="0"/>
          <p:nvPr/>
        </p:nvPicPr>
        <p:blipFill>
          <a:blip r:embed="rId3">
            <a:alphaModFix/>
          </a:blip>
          <a:stretch>
            <a:fillRect/>
          </a:stretch>
        </p:blipFill>
        <p:spPr>
          <a:xfrm>
            <a:off x="-29082" y="117988"/>
            <a:ext cx="6350000" cy="5054600"/>
          </a:xfrm>
          <a:prstGeom prst="rect">
            <a:avLst/>
          </a:prstGeom>
          <a:noFill/>
          <a:ln>
            <a:noFill/>
          </a:ln>
        </p:spPr>
      </p:pic>
      <p:sp>
        <p:nvSpPr>
          <p:cNvPr id="132" name="Shape 132"/>
          <p:cNvSpPr txBox="1"/>
          <p:nvPr/>
        </p:nvSpPr>
        <p:spPr>
          <a:xfrm>
            <a:off x="5338975" y="877525"/>
            <a:ext cx="3461700" cy="1985100"/>
          </a:xfrm>
          <a:prstGeom prst="rect">
            <a:avLst/>
          </a:prstGeom>
          <a:noFill/>
          <a:ln>
            <a:noFill/>
          </a:ln>
        </p:spPr>
        <p:txBody>
          <a:bodyPr lIns="91425" tIns="91425" rIns="91425" bIns="91425" anchor="t" anchorCtr="0">
            <a:noAutofit/>
          </a:bodyPr>
          <a:lstStyle/>
          <a:p>
            <a:pPr lvl="0" rtl="0">
              <a:spcBef>
                <a:spcPts val="0"/>
              </a:spcBef>
              <a:buNone/>
            </a:pPr>
            <a:r>
              <a:rPr lang="en" sz="3600"/>
              <a:t>We are a horse.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29082" y="117988"/>
            <a:ext cx="6350000" cy="5054600"/>
          </a:xfrm>
          <a:prstGeom prst="rect">
            <a:avLst/>
          </a:prstGeom>
          <a:noFill/>
          <a:ln>
            <a:noFill/>
          </a:ln>
        </p:spPr>
      </p:pic>
      <p:sp>
        <p:nvSpPr>
          <p:cNvPr id="138" name="Shape 138"/>
          <p:cNvSpPr txBox="1"/>
          <p:nvPr/>
        </p:nvSpPr>
        <p:spPr>
          <a:xfrm>
            <a:off x="5338975" y="877525"/>
            <a:ext cx="3461700" cy="1985100"/>
          </a:xfrm>
          <a:prstGeom prst="rect">
            <a:avLst/>
          </a:prstGeom>
          <a:noFill/>
          <a:ln>
            <a:noFill/>
          </a:ln>
        </p:spPr>
        <p:txBody>
          <a:bodyPr lIns="91425" tIns="91425" rIns="91425" bIns="91425" anchor="t" anchorCtr="0">
            <a:noAutofit/>
          </a:bodyPr>
          <a:lstStyle/>
          <a:p>
            <a:pPr lvl="0" rtl="0">
              <a:spcBef>
                <a:spcPts val="0"/>
              </a:spcBef>
              <a:buNone/>
            </a:pPr>
            <a:r>
              <a:rPr lang="en" sz="3600"/>
              <a:t>We are a horse.</a:t>
            </a:r>
          </a:p>
        </p:txBody>
      </p:sp>
      <p:sp>
        <p:nvSpPr>
          <p:cNvPr id="139" name="Shape 139"/>
          <p:cNvSpPr/>
          <p:nvPr/>
        </p:nvSpPr>
        <p:spPr>
          <a:xfrm rot="3802147">
            <a:off x="4717799" y="1453450"/>
            <a:ext cx="233579" cy="893398"/>
          </a:xfrm>
          <a:prstGeom prst="triangle">
            <a:avLst>
              <a:gd name="adj"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40" name="Shape 140"/>
          <p:cNvSpPr txBox="1"/>
          <p:nvPr/>
        </p:nvSpPr>
        <p:spPr>
          <a:xfrm rot="-949141">
            <a:off x="6998696" y="453426"/>
            <a:ext cx="1625460" cy="408745"/>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4A86E8"/>
                </a:solidFill>
                <a:latin typeface="Comic Sans MS"/>
                <a:ea typeface="Comic Sans MS"/>
                <a:cs typeface="Comic Sans MS"/>
                <a:sym typeface="Comic Sans MS"/>
              </a:rPr>
              <a:t>better</a:t>
            </a:r>
          </a:p>
        </p:txBody>
      </p:sp>
      <p:sp>
        <p:nvSpPr>
          <p:cNvPr id="141" name="Shape 141"/>
          <p:cNvSpPr txBox="1"/>
          <p:nvPr/>
        </p:nvSpPr>
        <p:spPr>
          <a:xfrm>
            <a:off x="7105450" y="1267800"/>
            <a:ext cx="572099" cy="338699"/>
          </a:xfrm>
          <a:prstGeom prst="rect">
            <a:avLst/>
          </a:prstGeom>
          <a:noFill/>
          <a:ln>
            <a:noFill/>
          </a:ln>
        </p:spPr>
        <p:txBody>
          <a:bodyPr lIns="91425" tIns="91425" rIns="91425" bIns="91425" anchor="t" anchorCtr="0">
            <a:noAutofit/>
          </a:bodyPr>
          <a:lstStyle/>
          <a:p>
            <a:pPr>
              <a:spcBef>
                <a:spcPts val="0"/>
              </a:spcBef>
              <a:buNone/>
            </a:pPr>
            <a:r>
              <a:rPr lang="en" sz="3600">
                <a:solidFill>
                  <a:srgbClr val="4A86E8"/>
                </a:solidFill>
                <a:latin typeface="Comic Sans MS"/>
                <a:ea typeface="Comic Sans MS"/>
                <a:cs typeface="Comic Sans MS"/>
                <a:sym typeface="Comic Sans MS"/>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Automation</a:t>
            </a:r>
          </a:p>
          <a:p>
            <a:pPr marL="457200" lvl="0" indent="-381000" rtl="0">
              <a:spcBef>
                <a:spcPts val="0"/>
              </a:spcBef>
              <a:buClr>
                <a:srgbClr val="FF9900"/>
              </a:buClr>
              <a:buSzPct val="100000"/>
              <a:buFont typeface="Arial"/>
              <a:buChar char="●"/>
            </a:pPr>
            <a:r>
              <a:rPr lang="en"/>
              <a:t>Cloud Infrastructure</a:t>
            </a:r>
          </a:p>
          <a:p>
            <a:pPr marL="457200" lvl="0" indent="-381000">
              <a:spcBef>
                <a:spcPts val="0"/>
              </a:spcBef>
              <a:buClr>
                <a:srgbClr val="FF9900"/>
              </a:buClr>
              <a:buSzPct val="100000"/>
              <a:buFont typeface="Arial"/>
              <a:buChar char="●"/>
            </a:pPr>
            <a:r>
              <a:rPr lang="en"/>
              <a:t>Culture</a:t>
            </a:r>
          </a:p>
        </p:txBody>
      </p:sp>
      <p:sp>
        <p:nvSpPr>
          <p:cNvPr id="147" name="Shape 147"/>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What changed?</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11650" y="778453"/>
            <a:ext cx="8229600" cy="857400"/>
          </a:xfrm>
          <a:prstGeom prst="rect">
            <a:avLst/>
          </a:prstGeom>
        </p:spPr>
        <p:txBody>
          <a:bodyPr lIns="91425" tIns="91425" rIns="91425" bIns="91425" anchor="b" anchorCtr="0">
            <a:noAutofit/>
          </a:bodyPr>
          <a:lstStyle/>
          <a:p>
            <a:pPr>
              <a:spcBef>
                <a:spcPts val="0"/>
              </a:spcBef>
              <a:buNone/>
            </a:pPr>
            <a:r>
              <a:rPr lang="en"/>
              <a:t>Automation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1167650" y="382574"/>
            <a:ext cx="6911025" cy="4225725"/>
          </a:xfrm>
          <a:prstGeom prst="rect">
            <a:avLst/>
          </a:prstGeom>
          <a:noFill/>
          <a:ln>
            <a:noFill/>
          </a:ln>
        </p:spPr>
      </p:pic>
      <p:grpSp>
        <p:nvGrpSpPr>
          <p:cNvPr id="158" name="Shape 158"/>
          <p:cNvGrpSpPr/>
          <p:nvPr/>
        </p:nvGrpSpPr>
        <p:grpSpPr>
          <a:xfrm>
            <a:off x="1422699" y="1707497"/>
            <a:ext cx="802193" cy="683699"/>
            <a:chOff x="657874" y="2005247"/>
            <a:chExt cx="802193" cy="683699"/>
          </a:xfrm>
        </p:grpSpPr>
        <p:sp>
          <p:nvSpPr>
            <p:cNvPr id="159" name="Shape 159"/>
            <p:cNvSpPr/>
            <p:nvPr/>
          </p:nvSpPr>
          <p:spPr>
            <a:xfrm rot="2119403">
              <a:off x="700622" y="2166098"/>
              <a:ext cx="671404" cy="361998"/>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txBox="1"/>
            <p:nvPr/>
          </p:nvSpPr>
          <p:spPr>
            <a:xfrm rot="2130733">
              <a:off x="724308" y="2183640"/>
              <a:ext cx="706518" cy="326911"/>
            </a:xfrm>
            <a:prstGeom prst="rect">
              <a:avLst/>
            </a:prstGeom>
            <a:noFill/>
            <a:ln>
              <a:noFill/>
            </a:ln>
          </p:spPr>
          <p:txBody>
            <a:bodyPr lIns="91425" tIns="91425" rIns="91425" bIns="91425" anchor="t" anchorCtr="0">
              <a:noAutofit/>
            </a:bodyPr>
            <a:lstStyle/>
            <a:p>
              <a:pPr>
                <a:spcBef>
                  <a:spcPts val="0"/>
                </a:spcBef>
                <a:buNone/>
              </a:pPr>
              <a:r>
                <a:rPr lang="en">
                  <a:solidFill>
                    <a:srgbClr val="FFFFFF"/>
                  </a:solidFill>
                </a:rPr>
                <a:t>LOC</a:t>
              </a:r>
            </a:p>
          </p:txBody>
        </p:sp>
      </p:grpSp>
      <p:sp>
        <p:nvSpPr>
          <p:cNvPr id="161" name="Shape 161"/>
          <p:cNvSpPr txBox="1"/>
          <p:nvPr/>
        </p:nvSpPr>
        <p:spPr>
          <a:xfrm>
            <a:off x="307275" y="3459700"/>
            <a:ext cx="3489900" cy="2673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FFFF"/>
                </a:solidFill>
              </a:rPr>
              <a:t># of code commits</a:t>
            </a:r>
          </a:p>
        </p:txBody>
      </p:sp>
      <p:grpSp>
        <p:nvGrpSpPr>
          <p:cNvPr id="162" name="Shape 162"/>
          <p:cNvGrpSpPr/>
          <p:nvPr/>
        </p:nvGrpSpPr>
        <p:grpSpPr>
          <a:xfrm>
            <a:off x="5173952" y="1011781"/>
            <a:ext cx="1276506" cy="1011925"/>
            <a:chOff x="1480847" y="2788001"/>
            <a:chExt cx="1276506" cy="1011925"/>
          </a:xfrm>
        </p:grpSpPr>
        <p:sp>
          <p:nvSpPr>
            <p:cNvPr id="163" name="Shape 163"/>
            <p:cNvSpPr/>
            <p:nvPr/>
          </p:nvSpPr>
          <p:spPr>
            <a:xfrm rot="-8686609">
              <a:off x="1490443" y="3053516"/>
              <a:ext cx="1035607" cy="362070"/>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64" name="Shape 164"/>
            <p:cNvSpPr txBox="1"/>
            <p:nvPr/>
          </p:nvSpPr>
          <p:spPr>
            <a:xfrm rot="2131273">
              <a:off x="1670542" y="3185721"/>
              <a:ext cx="1093622"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Problem</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808074" y="1131300"/>
            <a:ext cx="2509274" cy="2509274"/>
          </a:xfrm>
          <a:prstGeom prst="rect">
            <a:avLst/>
          </a:prstGeom>
          <a:noFill/>
          <a:ln>
            <a:noFill/>
          </a:ln>
        </p:spPr>
      </p:pic>
      <p:pic>
        <p:nvPicPr>
          <p:cNvPr id="170" name="Shape 170"/>
          <p:cNvPicPr preferRelativeResize="0"/>
          <p:nvPr/>
        </p:nvPicPr>
        <p:blipFill>
          <a:blip r:embed="rId4">
            <a:alphaModFix/>
          </a:blip>
          <a:stretch>
            <a:fillRect/>
          </a:stretch>
        </p:blipFill>
        <p:spPr>
          <a:xfrm>
            <a:off x="3711025" y="3598050"/>
            <a:ext cx="3437100" cy="740299"/>
          </a:xfrm>
          <a:prstGeom prst="rect">
            <a:avLst/>
          </a:prstGeom>
          <a:noFill/>
          <a:ln>
            <a:noFill/>
          </a:ln>
        </p:spPr>
      </p:pic>
      <p:pic>
        <p:nvPicPr>
          <p:cNvPr id="171" name="Shape 171"/>
          <p:cNvPicPr preferRelativeResize="0"/>
          <p:nvPr/>
        </p:nvPicPr>
        <p:blipFill>
          <a:blip r:embed="rId5">
            <a:alphaModFix/>
          </a:blip>
          <a:stretch>
            <a:fillRect/>
          </a:stretch>
        </p:blipFill>
        <p:spPr>
          <a:xfrm>
            <a:off x="4627300" y="573425"/>
            <a:ext cx="3822975" cy="2365474"/>
          </a:xfrm>
          <a:prstGeom prst="rect">
            <a:avLst/>
          </a:prstGeom>
          <a:noFill/>
          <a:ln>
            <a:noFill/>
          </a:ln>
        </p:spPr>
      </p:pic>
      <p:pic>
        <p:nvPicPr>
          <p:cNvPr id="172" name="Shape 172"/>
          <p:cNvPicPr preferRelativeResize="0"/>
          <p:nvPr/>
        </p:nvPicPr>
        <p:blipFill>
          <a:blip r:embed="rId6">
            <a:alphaModFix/>
          </a:blip>
          <a:stretch>
            <a:fillRect/>
          </a:stretch>
        </p:blipFill>
        <p:spPr>
          <a:xfrm>
            <a:off x="467850" y="1386475"/>
            <a:ext cx="2990849" cy="1143000"/>
          </a:xfrm>
          <a:prstGeom prst="rect">
            <a:avLst/>
          </a:prstGeom>
          <a:noFill/>
          <a:ln>
            <a:noFill/>
          </a:ln>
        </p:spPr>
      </p:pic>
      <p:pic>
        <p:nvPicPr>
          <p:cNvPr id="173" name="Shape 173"/>
          <p:cNvPicPr preferRelativeResize="0"/>
          <p:nvPr/>
        </p:nvPicPr>
        <p:blipFill>
          <a:blip r:embed="rId7">
            <a:alphaModFix/>
          </a:blip>
          <a:stretch>
            <a:fillRect/>
          </a:stretch>
        </p:blipFill>
        <p:spPr>
          <a:xfrm>
            <a:off x="3536375" y="3598050"/>
            <a:ext cx="3492500" cy="889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par>
                                <p:cTn id="8" presetID="10" presetClass="exit" presetSubtype="0" fill="hold" nodeType="withEffect">
                                  <p:stCondLst>
                                    <p:cond delay="0"/>
                                  </p:stCondLst>
                                  <p:childTnLst>
                                    <p:animEffect transition="out" filter="fade">
                                      <p:cBhvr>
                                        <p:cTn id="9" dur="1000"/>
                                        <p:tgtEl>
                                          <p:spTgt spid="169"/>
                                        </p:tgtEl>
                                      </p:cBhvr>
                                    </p:animEffect>
                                    <p:set>
                                      <p:cBhvr>
                                        <p:cTn id="10" dur="1" fill="hold">
                                          <p:stCondLst>
                                            <p:cond delay="1000"/>
                                          </p:stCondLst>
                                        </p:cTn>
                                        <p:tgtEl>
                                          <p:spTgt spid="16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xit" presetSubtype="0" fill="hold" nodeType="withEffect">
                                  <p:stCondLst>
                                    <p:cond delay="0"/>
                                  </p:stCondLst>
                                  <p:childTnLst>
                                    <p:animEffect transition="out" filter="fade">
                                      <p:cBhvr>
                                        <p:cTn id="17" dur="1000"/>
                                        <p:tgtEl>
                                          <p:spTgt spid="170"/>
                                        </p:tgtEl>
                                      </p:cBhvr>
                                    </p:animEffect>
                                    <p:set>
                                      <p:cBhvr>
                                        <p:cTn id="18" dur="1" fill="hold">
                                          <p:stCondLst>
                                            <p:cond delay="1000"/>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Shape 178"/>
          <p:cNvPicPr preferRelativeResize="0"/>
          <p:nvPr/>
        </p:nvPicPr>
        <p:blipFill>
          <a:blip r:embed="rId3">
            <a:alphaModFix/>
          </a:blip>
          <a:stretch>
            <a:fillRect/>
          </a:stretch>
        </p:blipFill>
        <p:spPr>
          <a:xfrm>
            <a:off x="0" y="-448125"/>
            <a:ext cx="9144000" cy="6858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187025" y="-40075"/>
            <a:ext cx="9331025" cy="699826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0" y="-815625"/>
            <a:ext cx="9144000" cy="7079543"/>
          </a:xfrm>
          <a:prstGeom prst="rect">
            <a:avLst/>
          </a:prstGeom>
          <a:noFill/>
          <a:ln>
            <a:noFill/>
          </a:ln>
        </p:spPr>
      </p:pic>
      <p:sp>
        <p:nvSpPr>
          <p:cNvPr id="184" name="Shape 184"/>
          <p:cNvSpPr txBox="1"/>
          <p:nvPr/>
        </p:nvSpPr>
        <p:spPr>
          <a:xfrm>
            <a:off x="2353800" y="1958700"/>
            <a:ext cx="4599600" cy="1226099"/>
          </a:xfrm>
          <a:prstGeom prst="rect">
            <a:avLst/>
          </a:prstGeom>
          <a:noFill/>
          <a:ln>
            <a:noFill/>
          </a:ln>
        </p:spPr>
        <p:txBody>
          <a:bodyPr lIns="91425" tIns="91425" rIns="91425" bIns="91425" anchor="t" anchorCtr="0">
            <a:noAutofit/>
          </a:bodyPr>
          <a:lstStyle/>
          <a:p>
            <a:pPr>
              <a:spcBef>
                <a:spcPts val="0"/>
              </a:spcBef>
              <a:buNone/>
            </a:pPr>
            <a:r>
              <a:rPr lang="en" sz="6000" b="1"/>
              <a:t>24-36 Hours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par>
                                <p:cTn id="8" presetID="10" presetClass="exit" presetSubtype="0" fill="hold" nodeType="withEffect">
                                  <p:stCondLst>
                                    <p:cond delay="0"/>
                                  </p:stCondLst>
                                  <p:childTnLst>
                                    <p:animEffect transition="out" filter="fade">
                                      <p:cBhvr>
                                        <p:cTn id="9" dur="1000"/>
                                        <p:tgtEl>
                                          <p:spTgt spid="183"/>
                                        </p:tgtEl>
                                      </p:cBhvr>
                                    </p:animEffect>
                                    <p:set>
                                      <p:cBhvr>
                                        <p:cTn id="10" dur="1" fill="hold">
                                          <p:stCondLst>
                                            <p:cond delay="1000"/>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2647537" y="563125"/>
            <a:ext cx="3848925" cy="3459950"/>
          </a:xfrm>
          <a:prstGeom prst="rect">
            <a:avLst/>
          </a:prstGeom>
          <a:noFill/>
          <a:ln>
            <a:noFill/>
          </a:ln>
        </p:spPr>
      </p:pic>
      <p:sp>
        <p:nvSpPr>
          <p:cNvPr id="190" name="Shape 190"/>
          <p:cNvSpPr txBox="1"/>
          <p:nvPr/>
        </p:nvSpPr>
        <p:spPr>
          <a:xfrm>
            <a:off x="3061950" y="4160300"/>
            <a:ext cx="3172500" cy="528300"/>
          </a:xfrm>
          <a:prstGeom prst="rect">
            <a:avLst/>
          </a:prstGeom>
          <a:noFill/>
          <a:ln>
            <a:noFill/>
          </a:ln>
        </p:spPr>
        <p:txBody>
          <a:bodyPr lIns="91425" tIns="91425" rIns="91425" bIns="91425" anchor="t" anchorCtr="0">
            <a:noAutofit/>
          </a:bodyPr>
          <a:lstStyle/>
          <a:p>
            <a:pPr algn="ctr">
              <a:spcBef>
                <a:spcPts val="0"/>
              </a:spcBef>
              <a:buNone/>
            </a:pPr>
            <a:r>
              <a:rPr lang="en" sz="1800"/>
              <a:t>Mike McGarr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2678575" y="362751"/>
            <a:ext cx="3786850" cy="44179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1167650" y="382574"/>
            <a:ext cx="6911025" cy="4225725"/>
          </a:xfrm>
          <a:prstGeom prst="rect">
            <a:avLst/>
          </a:prstGeom>
          <a:noFill/>
          <a:ln>
            <a:noFill/>
          </a:ln>
        </p:spPr>
      </p:pic>
      <p:grpSp>
        <p:nvGrpSpPr>
          <p:cNvPr id="201" name="Shape 201"/>
          <p:cNvGrpSpPr/>
          <p:nvPr/>
        </p:nvGrpSpPr>
        <p:grpSpPr>
          <a:xfrm>
            <a:off x="1422699" y="1707497"/>
            <a:ext cx="802193" cy="683699"/>
            <a:chOff x="657874" y="2005247"/>
            <a:chExt cx="802193" cy="683699"/>
          </a:xfrm>
        </p:grpSpPr>
        <p:sp>
          <p:nvSpPr>
            <p:cNvPr id="202" name="Shape 202"/>
            <p:cNvSpPr/>
            <p:nvPr/>
          </p:nvSpPr>
          <p:spPr>
            <a:xfrm rot="2119403">
              <a:off x="700622" y="2166098"/>
              <a:ext cx="671404" cy="361998"/>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03" name="Shape 203"/>
            <p:cNvSpPr txBox="1"/>
            <p:nvPr/>
          </p:nvSpPr>
          <p:spPr>
            <a:xfrm rot="2130733">
              <a:off x="724308" y="2183640"/>
              <a:ext cx="706518"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LOC</a:t>
              </a:r>
            </a:p>
          </p:txBody>
        </p:sp>
      </p:grpSp>
      <p:sp>
        <p:nvSpPr>
          <p:cNvPr id="204" name="Shape 204"/>
          <p:cNvSpPr txBox="1"/>
          <p:nvPr/>
        </p:nvSpPr>
        <p:spPr>
          <a:xfrm>
            <a:off x="307275" y="3459700"/>
            <a:ext cx="3489900" cy="2673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FFFF"/>
                </a:solidFill>
              </a:rPr>
              <a:t># of code commits</a:t>
            </a:r>
          </a:p>
        </p:txBody>
      </p:sp>
      <p:grpSp>
        <p:nvGrpSpPr>
          <p:cNvPr id="205" name="Shape 205"/>
          <p:cNvGrpSpPr/>
          <p:nvPr/>
        </p:nvGrpSpPr>
        <p:grpSpPr>
          <a:xfrm>
            <a:off x="5173952" y="1011781"/>
            <a:ext cx="1276506" cy="1011925"/>
            <a:chOff x="1480847" y="2788001"/>
            <a:chExt cx="1276506" cy="1011925"/>
          </a:xfrm>
        </p:grpSpPr>
        <p:sp>
          <p:nvSpPr>
            <p:cNvPr id="206" name="Shape 206"/>
            <p:cNvSpPr/>
            <p:nvPr/>
          </p:nvSpPr>
          <p:spPr>
            <a:xfrm rot="-8686609">
              <a:off x="1490443" y="3053516"/>
              <a:ext cx="1035607" cy="362070"/>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07" name="Shape 207"/>
            <p:cNvSpPr txBox="1"/>
            <p:nvPr/>
          </p:nvSpPr>
          <p:spPr>
            <a:xfrm rot="2131273">
              <a:off x="1670542" y="3185721"/>
              <a:ext cx="1093622"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Problem</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1167650" y="382574"/>
            <a:ext cx="6911025" cy="4225725"/>
          </a:xfrm>
          <a:prstGeom prst="rect">
            <a:avLst/>
          </a:prstGeom>
          <a:noFill/>
          <a:ln>
            <a:noFill/>
          </a:ln>
        </p:spPr>
      </p:pic>
      <p:grpSp>
        <p:nvGrpSpPr>
          <p:cNvPr id="213" name="Shape 213"/>
          <p:cNvGrpSpPr/>
          <p:nvPr/>
        </p:nvGrpSpPr>
        <p:grpSpPr>
          <a:xfrm>
            <a:off x="1422699" y="1707497"/>
            <a:ext cx="802193" cy="683699"/>
            <a:chOff x="657874" y="2005247"/>
            <a:chExt cx="802193" cy="683699"/>
          </a:xfrm>
        </p:grpSpPr>
        <p:sp>
          <p:nvSpPr>
            <p:cNvPr id="214" name="Shape 214"/>
            <p:cNvSpPr/>
            <p:nvPr/>
          </p:nvSpPr>
          <p:spPr>
            <a:xfrm rot="2119403">
              <a:off x="700622" y="2166098"/>
              <a:ext cx="671404" cy="361998"/>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5" name="Shape 215"/>
            <p:cNvSpPr txBox="1"/>
            <p:nvPr/>
          </p:nvSpPr>
          <p:spPr>
            <a:xfrm rot="2130733">
              <a:off x="724308" y="2183640"/>
              <a:ext cx="706518"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LOC</a:t>
              </a:r>
            </a:p>
          </p:txBody>
        </p:sp>
      </p:grpSp>
      <p:grpSp>
        <p:nvGrpSpPr>
          <p:cNvPr id="216" name="Shape 216"/>
          <p:cNvGrpSpPr/>
          <p:nvPr/>
        </p:nvGrpSpPr>
        <p:grpSpPr>
          <a:xfrm rot="-4205947">
            <a:off x="7650462" y="152024"/>
            <a:ext cx="867908" cy="716654"/>
            <a:chOff x="1480826" y="2787972"/>
            <a:chExt cx="867892" cy="716641"/>
          </a:xfrm>
        </p:grpSpPr>
        <p:sp>
          <p:nvSpPr>
            <p:cNvPr id="217" name="Shape 217"/>
            <p:cNvSpPr/>
            <p:nvPr/>
          </p:nvSpPr>
          <p:spPr>
            <a:xfrm rot="-8686501">
              <a:off x="1523798" y="2948337"/>
              <a:ext cx="670956" cy="362070"/>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18" name="Shape 218"/>
            <p:cNvSpPr txBox="1"/>
            <p:nvPr/>
          </p:nvSpPr>
          <p:spPr>
            <a:xfrm rot="2131046">
              <a:off x="1626643" y="3007258"/>
              <a:ext cx="691452"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 Wat</a:t>
              </a:r>
            </a:p>
          </p:txBody>
        </p:sp>
      </p:grpSp>
      <p:sp>
        <p:nvSpPr>
          <p:cNvPr id="219" name="Shape 219"/>
          <p:cNvSpPr txBox="1"/>
          <p:nvPr/>
        </p:nvSpPr>
        <p:spPr>
          <a:xfrm>
            <a:off x="307275" y="3459700"/>
            <a:ext cx="3489900" cy="2673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FFFF"/>
                </a:solidFill>
              </a:rPr>
              <a:t># of code commits</a:t>
            </a:r>
          </a:p>
        </p:txBody>
      </p:sp>
      <p:grpSp>
        <p:nvGrpSpPr>
          <p:cNvPr id="220" name="Shape 220"/>
          <p:cNvGrpSpPr/>
          <p:nvPr/>
        </p:nvGrpSpPr>
        <p:grpSpPr>
          <a:xfrm>
            <a:off x="5173952" y="1011781"/>
            <a:ext cx="1276506" cy="1011925"/>
            <a:chOff x="1480847" y="2788001"/>
            <a:chExt cx="1276506" cy="1011925"/>
          </a:xfrm>
        </p:grpSpPr>
        <p:sp>
          <p:nvSpPr>
            <p:cNvPr id="221" name="Shape 221"/>
            <p:cNvSpPr/>
            <p:nvPr/>
          </p:nvSpPr>
          <p:spPr>
            <a:xfrm rot="-8686609">
              <a:off x="1490443" y="3053516"/>
              <a:ext cx="1035607" cy="362070"/>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22" name="Shape 222"/>
            <p:cNvSpPr txBox="1"/>
            <p:nvPr/>
          </p:nvSpPr>
          <p:spPr>
            <a:xfrm rot="2131273">
              <a:off x="1670542" y="3185721"/>
              <a:ext cx="1093622"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Problem</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976162" y="218675"/>
            <a:ext cx="7191674" cy="4396099"/>
          </a:xfrm>
          <a:prstGeom prst="rect">
            <a:avLst/>
          </a:prstGeom>
          <a:noFill/>
          <a:ln>
            <a:noFill/>
          </a:ln>
        </p:spPr>
      </p:pic>
      <p:grpSp>
        <p:nvGrpSpPr>
          <p:cNvPr id="228" name="Shape 228"/>
          <p:cNvGrpSpPr/>
          <p:nvPr/>
        </p:nvGrpSpPr>
        <p:grpSpPr>
          <a:xfrm>
            <a:off x="1422699" y="2393297"/>
            <a:ext cx="802193" cy="683699"/>
            <a:chOff x="657874" y="2005247"/>
            <a:chExt cx="802193" cy="683699"/>
          </a:xfrm>
        </p:grpSpPr>
        <p:sp>
          <p:nvSpPr>
            <p:cNvPr id="229" name="Shape 229"/>
            <p:cNvSpPr/>
            <p:nvPr/>
          </p:nvSpPr>
          <p:spPr>
            <a:xfrm rot="2119403">
              <a:off x="700622" y="2166098"/>
              <a:ext cx="671404" cy="361998"/>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0" name="Shape 230"/>
            <p:cNvSpPr txBox="1"/>
            <p:nvPr/>
          </p:nvSpPr>
          <p:spPr>
            <a:xfrm rot="2130733">
              <a:off x="724308" y="2183640"/>
              <a:ext cx="706518" cy="326911"/>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rPr>
                <a:t>LOC</a:t>
              </a:r>
            </a:p>
          </p:txBody>
        </p:sp>
      </p:grpSp>
      <p:pic>
        <p:nvPicPr>
          <p:cNvPr id="231" name="Shape 231"/>
          <p:cNvPicPr preferRelativeResize="0"/>
          <p:nvPr/>
        </p:nvPicPr>
        <p:blipFill>
          <a:blip r:embed="rId4">
            <a:alphaModFix/>
          </a:blip>
          <a:stretch>
            <a:fillRect/>
          </a:stretch>
        </p:blipFill>
        <p:spPr>
          <a:xfrm>
            <a:off x="5458300" y="546275"/>
            <a:ext cx="1219200" cy="1219200"/>
          </a:xfrm>
          <a:prstGeom prst="rect">
            <a:avLst/>
          </a:prstGeom>
          <a:noFill/>
          <a:ln cap="flat">
            <a:solidFill>
              <a:srgbClr val="000000"/>
            </a:solidFill>
            <a:prstDash val="solid"/>
            <a:miter/>
            <a:headEnd type="none" w="med" len="med"/>
            <a:tailEnd type="none" w="med" len="med"/>
          </a:ln>
        </p:spPr>
      </p:pic>
      <p:sp>
        <p:nvSpPr>
          <p:cNvPr id="232" name="Shape 232"/>
          <p:cNvSpPr txBox="1"/>
          <p:nvPr/>
        </p:nvSpPr>
        <p:spPr>
          <a:xfrm>
            <a:off x="289475" y="3633850"/>
            <a:ext cx="3489900" cy="267300"/>
          </a:xfrm>
          <a:prstGeom prst="rect">
            <a:avLst/>
          </a:prstGeom>
          <a:noFill/>
          <a:ln>
            <a:noFill/>
          </a:ln>
        </p:spPr>
        <p:txBody>
          <a:bodyPr lIns="91425" tIns="91425" rIns="91425" bIns="91425" anchor="t" anchorCtr="0">
            <a:noAutofit/>
          </a:bodyPr>
          <a:lstStyle/>
          <a:p>
            <a:pPr algn="ctr">
              <a:spcBef>
                <a:spcPts val="0"/>
              </a:spcBef>
              <a:buNone/>
            </a:pPr>
            <a:r>
              <a:rPr lang="en" b="1">
                <a:solidFill>
                  <a:srgbClr val="FFFFFF"/>
                </a:solidFill>
              </a:rPr>
              <a:t># of code commits</a:t>
            </a:r>
          </a:p>
        </p:txBody>
      </p:sp>
    </p:spTree>
  </p:cSld>
  <p:clrMapOvr>
    <a:masterClrMapping/>
  </p:clrMapOvr>
  <p:transition xmlns:p14="http://schemas.microsoft.com/office/powerpoint/2010/main">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781050" y="304800"/>
            <a:ext cx="2219325" cy="2219325"/>
          </a:xfrm>
          <a:prstGeom prst="rect">
            <a:avLst/>
          </a:prstGeom>
          <a:noFill/>
          <a:ln>
            <a:noFill/>
          </a:ln>
        </p:spPr>
      </p:pic>
      <p:pic>
        <p:nvPicPr>
          <p:cNvPr id="238" name="Shape 238"/>
          <p:cNvPicPr preferRelativeResize="0"/>
          <p:nvPr/>
        </p:nvPicPr>
        <p:blipFill>
          <a:blip r:embed="rId4">
            <a:alphaModFix/>
          </a:blip>
          <a:stretch>
            <a:fillRect/>
          </a:stretch>
        </p:blipFill>
        <p:spPr>
          <a:xfrm>
            <a:off x="1343025" y="3536950"/>
            <a:ext cx="3981449" cy="1112475"/>
          </a:xfrm>
          <a:prstGeom prst="rect">
            <a:avLst/>
          </a:prstGeom>
          <a:noFill/>
          <a:ln>
            <a:noFill/>
          </a:ln>
        </p:spPr>
      </p:pic>
      <p:pic>
        <p:nvPicPr>
          <p:cNvPr id="239" name="Shape 239"/>
          <p:cNvPicPr preferRelativeResize="0"/>
          <p:nvPr/>
        </p:nvPicPr>
        <p:blipFill>
          <a:blip r:embed="rId5">
            <a:alphaModFix/>
          </a:blip>
          <a:stretch>
            <a:fillRect/>
          </a:stretch>
        </p:blipFill>
        <p:spPr>
          <a:xfrm>
            <a:off x="5619750" y="423349"/>
            <a:ext cx="2507299" cy="2710373"/>
          </a:xfrm>
          <a:prstGeom prst="rect">
            <a:avLst/>
          </a:prstGeom>
          <a:noFill/>
          <a:ln>
            <a:noFill/>
          </a:ln>
        </p:spPr>
      </p:pic>
      <p:pic>
        <p:nvPicPr>
          <p:cNvPr id="240" name="Shape 240"/>
          <p:cNvPicPr preferRelativeResize="0"/>
          <p:nvPr/>
        </p:nvPicPr>
        <p:blipFill>
          <a:blip r:embed="rId6">
            <a:alphaModFix/>
          </a:blip>
          <a:stretch>
            <a:fillRect/>
          </a:stretch>
        </p:blipFill>
        <p:spPr>
          <a:xfrm>
            <a:off x="3200400" y="1362075"/>
            <a:ext cx="1533524" cy="18764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p:nvPr/>
        </p:nvSpPr>
        <p:spPr>
          <a:xfrm>
            <a:off x="1913100" y="1958700"/>
            <a:ext cx="5317800" cy="1226099"/>
          </a:xfrm>
          <a:prstGeom prst="rect">
            <a:avLst/>
          </a:prstGeom>
          <a:noFill/>
          <a:ln>
            <a:noFill/>
          </a:ln>
        </p:spPr>
        <p:txBody>
          <a:bodyPr lIns="91425" tIns="91425" rIns="91425" bIns="91425" anchor="t" anchorCtr="0">
            <a:noAutofit/>
          </a:bodyPr>
          <a:lstStyle/>
          <a:p>
            <a:pPr lvl="0" rtl="0">
              <a:spcBef>
                <a:spcPts val="0"/>
              </a:spcBef>
              <a:buNone/>
            </a:pPr>
            <a:r>
              <a:rPr lang="en" sz="6000" b="1"/>
              <a:t>15-30 Minutes</a:t>
            </a:r>
          </a:p>
        </p:txBody>
      </p:sp>
      <p:sp>
        <p:nvSpPr>
          <p:cNvPr id="246" name="Shape 246"/>
          <p:cNvSpPr txBox="1"/>
          <p:nvPr/>
        </p:nvSpPr>
        <p:spPr>
          <a:xfrm>
            <a:off x="2353800" y="1958700"/>
            <a:ext cx="4599600" cy="1226099"/>
          </a:xfrm>
          <a:prstGeom prst="rect">
            <a:avLst/>
          </a:prstGeom>
          <a:noFill/>
          <a:ln>
            <a:noFill/>
          </a:ln>
        </p:spPr>
        <p:txBody>
          <a:bodyPr lIns="91425" tIns="91425" rIns="91425" bIns="91425" anchor="t" anchorCtr="0">
            <a:noAutofit/>
          </a:bodyPr>
          <a:lstStyle/>
          <a:p>
            <a:pPr lvl="0" rtl="0">
              <a:spcBef>
                <a:spcPts val="0"/>
              </a:spcBef>
              <a:buNone/>
            </a:pPr>
            <a:r>
              <a:rPr lang="en" sz="6000" b="1"/>
              <a:t>24-36 Hours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46"/>
                                        </p:tgtEl>
                                      </p:cBhvr>
                                    </p:animEffect>
                                    <p:set>
                                      <p:cBhvr>
                                        <p:cTn id="7" dur="1" fill="hold">
                                          <p:stCondLst>
                                            <p:cond delay="1000"/>
                                          </p:stCondLst>
                                        </p:cTn>
                                        <p:tgtEl>
                                          <p:spTgt spid="2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1940175" y="666750"/>
            <a:ext cx="5080000" cy="3810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p:nvPr/>
        </p:nvSpPr>
        <p:spPr>
          <a:xfrm>
            <a:off x="949350" y="1773150"/>
            <a:ext cx="7245300" cy="1597200"/>
          </a:xfrm>
          <a:prstGeom prst="rect">
            <a:avLst/>
          </a:prstGeom>
          <a:noFill/>
          <a:ln>
            <a:noFill/>
          </a:ln>
        </p:spPr>
        <p:txBody>
          <a:bodyPr lIns="91425" tIns="91425" rIns="91425" bIns="91425" anchor="t" anchorCtr="0">
            <a:noAutofit/>
          </a:bodyPr>
          <a:lstStyle/>
          <a:p>
            <a:pPr>
              <a:spcBef>
                <a:spcPts val="0"/>
              </a:spcBef>
              <a:buNone/>
            </a:pPr>
            <a:r>
              <a:rPr lang="en" sz="4800"/>
              <a:t>But wait...  There’s more!</a:t>
            </a:r>
          </a:p>
        </p:txBody>
      </p:sp>
      <p:sp>
        <p:nvSpPr>
          <p:cNvPr id="257" name="Shape 257"/>
          <p:cNvSpPr txBox="1"/>
          <p:nvPr/>
        </p:nvSpPr>
        <p:spPr>
          <a:xfrm>
            <a:off x="2349750" y="2861125"/>
            <a:ext cx="4444500" cy="1111200"/>
          </a:xfrm>
          <a:prstGeom prst="rect">
            <a:avLst/>
          </a:prstGeom>
          <a:noFill/>
          <a:ln>
            <a:noFill/>
          </a:ln>
        </p:spPr>
        <p:txBody>
          <a:bodyPr lIns="91425" tIns="91425" rIns="91425" bIns="91425" anchor="t" anchorCtr="0">
            <a:noAutofit/>
          </a:bodyPr>
          <a:lstStyle/>
          <a:p>
            <a:pPr>
              <a:spcBef>
                <a:spcPts val="0"/>
              </a:spcBef>
              <a:buNone/>
            </a:pPr>
            <a:r>
              <a:rPr lang="en" sz="2400"/>
              <a:t>Functional Acceptance Testing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2295525" y="295275"/>
            <a:ext cx="4552949" cy="45529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p:nvPr/>
        </p:nvSpPr>
        <p:spPr>
          <a:xfrm>
            <a:off x="423100" y="895350"/>
            <a:ext cx="3657600" cy="342899"/>
          </a:xfrm>
          <a:prstGeom prst="rect">
            <a:avLst/>
          </a:prstGeom>
          <a:noFill/>
          <a:ln>
            <a:noFill/>
          </a:ln>
        </p:spPr>
        <p:txBody>
          <a:bodyPr lIns="91425" tIns="91425" rIns="91425" bIns="91425" anchor="t" anchorCtr="0">
            <a:noAutofit/>
          </a:bodyPr>
          <a:lstStyle/>
          <a:p>
            <a:pPr lvl="0" rtl="0">
              <a:spcBef>
                <a:spcPts val="0"/>
              </a:spcBef>
              <a:buNone/>
            </a:pPr>
            <a:r>
              <a:rPr lang="en" b="1"/>
              <a:t>Value</a:t>
            </a:r>
          </a:p>
        </p:txBody>
      </p:sp>
      <p:sp>
        <p:nvSpPr>
          <p:cNvPr id="263" name="Shape 263"/>
          <p:cNvSpPr txBox="1"/>
          <p:nvPr/>
        </p:nvSpPr>
        <p:spPr>
          <a:xfrm>
            <a:off x="6108599" y="1225875"/>
            <a:ext cx="1095000" cy="550200"/>
          </a:xfrm>
          <a:prstGeom prst="rect">
            <a:avLst/>
          </a:prstGeom>
          <a:noFill/>
          <a:ln>
            <a:noFill/>
          </a:ln>
        </p:spPr>
        <p:txBody>
          <a:bodyPr lIns="91425" tIns="91425" rIns="91425" bIns="91425" anchor="t" anchorCtr="0">
            <a:noAutofit/>
          </a:bodyPr>
          <a:lstStyle/>
          <a:p>
            <a:pPr lvl="0" algn="ctr" rtl="0">
              <a:spcBef>
                <a:spcPts val="0"/>
              </a:spcBef>
              <a:buNone/>
            </a:pPr>
            <a:r>
              <a:rPr lang="en"/>
              <a:t>5 minutes</a:t>
            </a:r>
          </a:p>
        </p:txBody>
      </p:sp>
      <p:sp>
        <p:nvSpPr>
          <p:cNvPr id="264" name="Shape 264"/>
          <p:cNvSpPr/>
          <p:nvPr/>
        </p:nvSpPr>
        <p:spPr>
          <a:xfrm>
            <a:off x="6108603" y="1548624"/>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Create</a:t>
            </a:r>
          </a:p>
          <a:p>
            <a:pPr lvl="0" algn="ctr" rtl="0">
              <a:spcBef>
                <a:spcPts val="0"/>
              </a:spcBef>
              <a:buNone/>
            </a:pPr>
            <a:r>
              <a:rPr lang="en"/>
              <a:t>Ticket</a:t>
            </a:r>
          </a:p>
        </p:txBody>
      </p:sp>
      <p:cxnSp>
        <p:nvCxnSpPr>
          <p:cNvPr id="265" name="Shape 265"/>
          <p:cNvCxnSpPr>
            <a:stCxn id="266" idx="3"/>
            <a:endCxn id="264" idx="1"/>
          </p:cNvCxnSpPr>
          <p:nvPr/>
        </p:nvCxnSpPr>
        <p:spPr>
          <a:xfrm>
            <a:off x="5791973" y="1958874"/>
            <a:ext cx="316500" cy="0"/>
          </a:xfrm>
          <a:prstGeom prst="straightConnector1">
            <a:avLst/>
          </a:prstGeom>
          <a:noFill/>
          <a:ln w="19050" cap="flat">
            <a:solidFill>
              <a:schemeClr val="dk2"/>
            </a:solidFill>
            <a:prstDash val="solid"/>
            <a:round/>
            <a:headEnd type="none" w="lg" len="lg"/>
            <a:tailEnd type="triangle" w="lg" len="lg"/>
          </a:ln>
        </p:spPr>
      </p:cxnSp>
      <p:cxnSp>
        <p:nvCxnSpPr>
          <p:cNvPr id="267" name="Shape 267"/>
          <p:cNvCxnSpPr>
            <a:stCxn id="268" idx="3"/>
            <a:endCxn id="269" idx="1"/>
          </p:cNvCxnSpPr>
          <p:nvPr/>
        </p:nvCxnSpPr>
        <p:spPr>
          <a:xfrm>
            <a:off x="2968712" y="1958874"/>
            <a:ext cx="316499" cy="0"/>
          </a:xfrm>
          <a:prstGeom prst="straightConnector1">
            <a:avLst/>
          </a:prstGeom>
          <a:noFill/>
          <a:ln w="19050" cap="flat">
            <a:solidFill>
              <a:schemeClr val="dk2"/>
            </a:solidFill>
            <a:prstDash val="solid"/>
            <a:round/>
            <a:headEnd type="none" w="lg" len="lg"/>
            <a:tailEnd type="triangle" w="lg" len="lg"/>
          </a:ln>
        </p:spPr>
      </p:cxnSp>
      <p:sp>
        <p:nvSpPr>
          <p:cNvPr id="268" name="Shape 268"/>
          <p:cNvSpPr/>
          <p:nvPr/>
        </p:nvSpPr>
        <p:spPr>
          <a:xfrm>
            <a:off x="1873712" y="1548624"/>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Commit/</a:t>
            </a:r>
          </a:p>
          <a:p>
            <a:pPr algn="ctr" rtl="0">
              <a:spcBef>
                <a:spcPts val="0"/>
              </a:spcBef>
              <a:buNone/>
            </a:pPr>
            <a:r>
              <a:rPr lang="en"/>
              <a:t>Build/</a:t>
            </a:r>
          </a:p>
          <a:p>
            <a:pPr lvl="0" algn="ctr" rtl="0">
              <a:spcBef>
                <a:spcPts val="0"/>
              </a:spcBef>
              <a:buNone/>
            </a:pPr>
            <a:r>
              <a:rPr lang="en"/>
              <a:t>Integrate</a:t>
            </a:r>
          </a:p>
        </p:txBody>
      </p:sp>
      <p:sp>
        <p:nvSpPr>
          <p:cNvPr id="270" name="Shape 270"/>
          <p:cNvSpPr txBox="1"/>
          <p:nvPr/>
        </p:nvSpPr>
        <p:spPr>
          <a:xfrm>
            <a:off x="1834700" y="1225875"/>
            <a:ext cx="1165799" cy="550200"/>
          </a:xfrm>
          <a:prstGeom prst="rect">
            <a:avLst/>
          </a:prstGeom>
          <a:noFill/>
          <a:ln>
            <a:noFill/>
          </a:ln>
        </p:spPr>
        <p:txBody>
          <a:bodyPr lIns="91425" tIns="91425" rIns="91425" bIns="91425" anchor="t" anchorCtr="0">
            <a:noAutofit/>
          </a:bodyPr>
          <a:lstStyle/>
          <a:p>
            <a:pPr lvl="0" algn="ctr" rtl="0">
              <a:spcBef>
                <a:spcPts val="0"/>
              </a:spcBef>
              <a:buNone/>
            </a:pPr>
            <a:r>
              <a:rPr lang="en"/>
              <a:t>15 minutes</a:t>
            </a:r>
          </a:p>
        </p:txBody>
      </p:sp>
      <p:sp>
        <p:nvSpPr>
          <p:cNvPr id="271" name="Shape 271"/>
          <p:cNvSpPr txBox="1"/>
          <p:nvPr/>
        </p:nvSpPr>
        <p:spPr>
          <a:xfrm>
            <a:off x="5477789" y="235627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CC0000"/>
                </a:solidFill>
              </a:rPr>
              <a:t>5 minutes</a:t>
            </a:r>
          </a:p>
          <a:p>
            <a:pPr lvl="0" algn="ctr" rtl="0">
              <a:spcBef>
                <a:spcPts val="0"/>
              </a:spcBef>
              <a:buNone/>
            </a:pPr>
            <a:endParaRPr>
              <a:solidFill>
                <a:srgbClr val="CC0000"/>
              </a:solidFill>
            </a:endParaRPr>
          </a:p>
        </p:txBody>
      </p:sp>
      <p:sp>
        <p:nvSpPr>
          <p:cNvPr id="272" name="Shape 272"/>
          <p:cNvSpPr/>
          <p:nvPr/>
        </p:nvSpPr>
        <p:spPr>
          <a:xfrm>
            <a:off x="2560625" y="847725"/>
            <a:ext cx="3959700" cy="2231399"/>
          </a:xfrm>
          <a:prstGeom prst="rect">
            <a:avLst/>
          </a:prstGeom>
          <a:solidFill>
            <a:srgbClr val="FFF2CC"/>
          </a:solidFill>
          <a:ln w="19050" cap="flat">
            <a:solidFill>
              <a:srgbClr val="BF9000"/>
            </a:solidFill>
            <a:prstDash val="solid"/>
            <a:round/>
            <a:headEnd type="none" w="med" len="med"/>
            <a:tailEnd type="none" w="med" len="med"/>
          </a:ln>
        </p:spPr>
        <p:txBody>
          <a:bodyPr lIns="91425" tIns="91425" rIns="91425" bIns="91425" anchor="t" anchorCtr="0">
            <a:noAutofit/>
          </a:bodyPr>
          <a:lstStyle/>
          <a:p>
            <a:pPr>
              <a:spcBef>
                <a:spcPts val="0"/>
              </a:spcBef>
              <a:buNone/>
            </a:pPr>
            <a:r>
              <a:rPr lang="en" b="1">
                <a:solidFill>
                  <a:srgbClr val="FF0000"/>
                </a:solidFill>
              </a:rPr>
              <a:t>Problem!</a:t>
            </a:r>
          </a:p>
        </p:txBody>
      </p:sp>
      <p:sp>
        <p:nvSpPr>
          <p:cNvPr id="273" name="Shape 273"/>
          <p:cNvSpPr/>
          <p:nvPr/>
        </p:nvSpPr>
        <p:spPr>
          <a:xfrm>
            <a:off x="459615" y="1545268"/>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Code</a:t>
            </a:r>
          </a:p>
        </p:txBody>
      </p:sp>
      <p:sp>
        <p:nvSpPr>
          <p:cNvPr id="269" name="Shape 269"/>
          <p:cNvSpPr/>
          <p:nvPr/>
        </p:nvSpPr>
        <p:spPr>
          <a:xfrm>
            <a:off x="3285342" y="1548624"/>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Test Suite</a:t>
            </a:r>
          </a:p>
        </p:txBody>
      </p:sp>
      <p:sp>
        <p:nvSpPr>
          <p:cNvPr id="266" name="Shape 266"/>
          <p:cNvSpPr/>
          <p:nvPr/>
        </p:nvSpPr>
        <p:spPr>
          <a:xfrm>
            <a:off x="4696973" y="1548624"/>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Analyze Failed Tests</a:t>
            </a:r>
          </a:p>
        </p:txBody>
      </p:sp>
      <p:cxnSp>
        <p:nvCxnSpPr>
          <p:cNvPr id="274" name="Shape 274"/>
          <p:cNvCxnSpPr>
            <a:stCxn id="273" idx="3"/>
            <a:endCxn id="268" idx="1"/>
          </p:cNvCxnSpPr>
          <p:nvPr/>
        </p:nvCxnSpPr>
        <p:spPr>
          <a:xfrm>
            <a:off x="1554615" y="1955518"/>
            <a:ext cx="319200" cy="3300"/>
          </a:xfrm>
          <a:prstGeom prst="straightConnector1">
            <a:avLst/>
          </a:prstGeom>
          <a:noFill/>
          <a:ln w="19050" cap="flat">
            <a:solidFill>
              <a:schemeClr val="dk2"/>
            </a:solidFill>
            <a:prstDash val="solid"/>
            <a:round/>
            <a:headEnd type="none" w="lg" len="lg"/>
            <a:tailEnd type="triangle" w="lg" len="lg"/>
          </a:ln>
        </p:spPr>
      </p:cxnSp>
      <p:cxnSp>
        <p:nvCxnSpPr>
          <p:cNvPr id="275" name="Shape 275"/>
          <p:cNvCxnSpPr>
            <a:stCxn id="269" idx="3"/>
            <a:endCxn id="266" idx="1"/>
          </p:cNvCxnSpPr>
          <p:nvPr/>
        </p:nvCxnSpPr>
        <p:spPr>
          <a:xfrm>
            <a:off x="4380342" y="1958874"/>
            <a:ext cx="316500" cy="0"/>
          </a:xfrm>
          <a:prstGeom prst="straightConnector1">
            <a:avLst/>
          </a:prstGeom>
          <a:noFill/>
          <a:ln w="19050" cap="flat">
            <a:solidFill>
              <a:schemeClr val="dk2"/>
            </a:solidFill>
            <a:prstDash val="solid"/>
            <a:round/>
            <a:headEnd type="none" w="lg" len="lg"/>
            <a:tailEnd type="triangle" w="lg" len="lg"/>
          </a:ln>
        </p:spPr>
      </p:cxnSp>
      <p:sp>
        <p:nvSpPr>
          <p:cNvPr id="276" name="Shape 276"/>
          <p:cNvSpPr txBox="1"/>
          <p:nvPr/>
        </p:nvSpPr>
        <p:spPr>
          <a:xfrm>
            <a:off x="462091" y="1225875"/>
            <a:ext cx="1095000" cy="550200"/>
          </a:xfrm>
          <a:prstGeom prst="rect">
            <a:avLst/>
          </a:prstGeom>
          <a:noFill/>
          <a:ln>
            <a:noFill/>
          </a:ln>
        </p:spPr>
        <p:txBody>
          <a:bodyPr lIns="91425" tIns="91425" rIns="91425" bIns="91425" anchor="t" anchorCtr="0">
            <a:noAutofit/>
          </a:bodyPr>
          <a:lstStyle/>
          <a:p>
            <a:pPr lvl="0" algn="ctr" rtl="0">
              <a:spcBef>
                <a:spcPts val="0"/>
              </a:spcBef>
              <a:buNone/>
            </a:pPr>
            <a:r>
              <a:rPr lang="en"/>
              <a:t>4 hours</a:t>
            </a:r>
          </a:p>
        </p:txBody>
      </p:sp>
      <p:sp>
        <p:nvSpPr>
          <p:cNvPr id="277" name="Shape 277"/>
          <p:cNvSpPr txBox="1"/>
          <p:nvPr/>
        </p:nvSpPr>
        <p:spPr>
          <a:xfrm>
            <a:off x="3360360" y="121762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t>1 hour</a:t>
            </a:r>
          </a:p>
        </p:txBody>
      </p:sp>
      <p:sp>
        <p:nvSpPr>
          <p:cNvPr id="278" name="Shape 278"/>
          <p:cNvSpPr txBox="1"/>
          <p:nvPr/>
        </p:nvSpPr>
        <p:spPr>
          <a:xfrm>
            <a:off x="4771983" y="121762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t>1 hour</a:t>
            </a:r>
          </a:p>
        </p:txBody>
      </p:sp>
      <p:sp>
        <p:nvSpPr>
          <p:cNvPr id="279" name="Shape 279"/>
          <p:cNvSpPr txBox="1"/>
          <p:nvPr/>
        </p:nvSpPr>
        <p:spPr>
          <a:xfrm>
            <a:off x="1241676" y="235627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CC0000"/>
                </a:solidFill>
              </a:rPr>
              <a:t>5 minutes</a:t>
            </a:r>
          </a:p>
        </p:txBody>
      </p:sp>
      <p:sp>
        <p:nvSpPr>
          <p:cNvPr id="280" name="Shape 280"/>
          <p:cNvSpPr txBox="1"/>
          <p:nvPr/>
        </p:nvSpPr>
        <p:spPr>
          <a:xfrm>
            <a:off x="3112176" y="2241975"/>
            <a:ext cx="944999" cy="550200"/>
          </a:xfrm>
          <a:prstGeom prst="rect">
            <a:avLst/>
          </a:prstGeom>
          <a:noFill/>
          <a:ln>
            <a:noFill/>
          </a:ln>
        </p:spPr>
        <p:txBody>
          <a:bodyPr lIns="91425" tIns="91425" rIns="91425" bIns="91425" anchor="t" anchorCtr="0">
            <a:noAutofit/>
          </a:bodyPr>
          <a:lstStyle/>
          <a:p>
            <a:pPr lvl="0" algn="ctr" rtl="0">
              <a:spcBef>
                <a:spcPts val="0"/>
              </a:spcBef>
              <a:buNone/>
            </a:pPr>
            <a:endParaRPr b="1">
              <a:solidFill>
                <a:srgbClr val="CC0000"/>
              </a:solidFill>
            </a:endParaRPr>
          </a:p>
        </p:txBody>
      </p:sp>
      <p:sp>
        <p:nvSpPr>
          <p:cNvPr id="281" name="Shape 281"/>
          <p:cNvSpPr txBox="1"/>
          <p:nvPr/>
        </p:nvSpPr>
        <p:spPr>
          <a:xfrm>
            <a:off x="2654539" y="235627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CC0000"/>
                </a:solidFill>
              </a:rPr>
              <a:t>36</a:t>
            </a:r>
          </a:p>
          <a:p>
            <a:pPr lvl="0" algn="ctr" rtl="0">
              <a:spcBef>
                <a:spcPts val="0"/>
              </a:spcBef>
              <a:buNone/>
            </a:pPr>
            <a:r>
              <a:rPr lang="en">
                <a:solidFill>
                  <a:srgbClr val="CC0000"/>
                </a:solidFill>
              </a:rPr>
              <a:t>hours</a:t>
            </a:r>
          </a:p>
        </p:txBody>
      </p:sp>
      <p:sp>
        <p:nvSpPr>
          <p:cNvPr id="282" name="Shape 282"/>
          <p:cNvSpPr txBox="1"/>
          <p:nvPr/>
        </p:nvSpPr>
        <p:spPr>
          <a:xfrm>
            <a:off x="4072401" y="235627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CC0000"/>
                </a:solidFill>
              </a:rPr>
              <a:t>24 </a:t>
            </a:r>
          </a:p>
          <a:p>
            <a:pPr lvl="0" algn="ctr" rtl="0">
              <a:spcBef>
                <a:spcPts val="0"/>
              </a:spcBef>
              <a:buNone/>
            </a:pPr>
            <a:r>
              <a:rPr lang="en">
                <a:solidFill>
                  <a:srgbClr val="CC0000"/>
                </a:solidFill>
              </a:rPr>
              <a:t>hours</a:t>
            </a:r>
          </a:p>
        </p:txBody>
      </p:sp>
      <p:sp>
        <p:nvSpPr>
          <p:cNvPr id="283" name="Shape 283"/>
          <p:cNvSpPr txBox="1"/>
          <p:nvPr/>
        </p:nvSpPr>
        <p:spPr>
          <a:xfrm>
            <a:off x="2914175" y="3804431"/>
            <a:ext cx="2040899" cy="342899"/>
          </a:xfrm>
          <a:prstGeom prst="rect">
            <a:avLst/>
          </a:prstGeom>
          <a:noFill/>
          <a:ln>
            <a:noFill/>
          </a:ln>
        </p:spPr>
        <p:txBody>
          <a:bodyPr lIns="91425" tIns="91425" rIns="91425" bIns="91425" anchor="t" anchorCtr="0">
            <a:noAutofit/>
          </a:bodyPr>
          <a:lstStyle/>
          <a:p>
            <a:pPr lvl="0" rtl="0">
              <a:spcBef>
                <a:spcPts val="0"/>
              </a:spcBef>
              <a:buNone/>
            </a:pPr>
            <a:r>
              <a:rPr lang="en"/>
              <a:t>70 hours total time</a:t>
            </a:r>
          </a:p>
        </p:txBody>
      </p:sp>
      <p:sp>
        <p:nvSpPr>
          <p:cNvPr id="284" name="Shape 284"/>
          <p:cNvSpPr txBox="1"/>
          <p:nvPr/>
        </p:nvSpPr>
        <p:spPr>
          <a:xfrm>
            <a:off x="2983575" y="3515006"/>
            <a:ext cx="3000000" cy="308399"/>
          </a:xfrm>
          <a:prstGeom prst="rect">
            <a:avLst/>
          </a:prstGeom>
          <a:noFill/>
          <a:ln>
            <a:noFill/>
          </a:ln>
        </p:spPr>
        <p:txBody>
          <a:bodyPr lIns="91425" tIns="91425" rIns="91425" bIns="91425" anchor="ctr" anchorCtr="0">
            <a:noAutofit/>
          </a:bodyPr>
          <a:lstStyle/>
          <a:p>
            <a:pPr lvl="0" rtl="0">
              <a:spcBef>
                <a:spcPts val="0"/>
              </a:spcBef>
              <a:buNone/>
            </a:pPr>
            <a:r>
              <a:rPr lang="en">
                <a:solidFill>
                  <a:schemeClr val="dk1"/>
                </a:solidFill>
              </a:rPr>
              <a:t> 6 hours (value)</a:t>
            </a:r>
          </a:p>
        </p:txBody>
      </p:sp>
      <p:cxnSp>
        <p:nvCxnSpPr>
          <p:cNvPr id="285" name="Shape 285"/>
          <p:cNvCxnSpPr/>
          <p:nvPr/>
        </p:nvCxnSpPr>
        <p:spPr>
          <a:xfrm>
            <a:off x="2978825" y="3848850"/>
            <a:ext cx="1613099" cy="0"/>
          </a:xfrm>
          <a:prstGeom prst="straightConnector1">
            <a:avLst/>
          </a:prstGeom>
          <a:noFill/>
          <a:ln w="38100" cap="flat">
            <a:solidFill>
              <a:schemeClr val="dk2"/>
            </a:solidFill>
            <a:prstDash val="solid"/>
            <a:round/>
            <a:headEnd type="none" w="lg" len="lg"/>
            <a:tailEnd type="none" w="lg" len="lg"/>
          </a:ln>
        </p:spPr>
      </p:cxnSp>
      <p:sp>
        <p:nvSpPr>
          <p:cNvPr id="286" name="Shape 286"/>
          <p:cNvSpPr txBox="1"/>
          <p:nvPr/>
        </p:nvSpPr>
        <p:spPr>
          <a:xfrm>
            <a:off x="4565400" y="3639600"/>
            <a:ext cx="2388000" cy="4185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rPr>
              <a:t> =  </a:t>
            </a:r>
            <a:r>
              <a:rPr lang="en" sz="1800" b="1">
                <a:solidFill>
                  <a:schemeClr val="dk1"/>
                </a:solidFill>
              </a:rPr>
              <a:t>9% Efficient</a:t>
            </a:r>
          </a:p>
        </p:txBody>
      </p:sp>
      <p:sp>
        <p:nvSpPr>
          <p:cNvPr id="287" name="Shape 287"/>
          <p:cNvSpPr txBox="1"/>
          <p:nvPr/>
        </p:nvSpPr>
        <p:spPr>
          <a:xfrm>
            <a:off x="377625" y="2896518"/>
            <a:ext cx="3657600" cy="342899"/>
          </a:xfrm>
          <a:prstGeom prst="rect">
            <a:avLst/>
          </a:prstGeom>
          <a:noFill/>
          <a:ln>
            <a:noFill/>
          </a:ln>
        </p:spPr>
        <p:txBody>
          <a:bodyPr lIns="91425" tIns="91425" rIns="91425" bIns="91425" anchor="t" anchorCtr="0">
            <a:noAutofit/>
          </a:bodyPr>
          <a:lstStyle/>
          <a:p>
            <a:pPr lvl="0" rtl="0">
              <a:spcBef>
                <a:spcPts val="0"/>
              </a:spcBef>
              <a:buNone/>
            </a:pPr>
            <a:r>
              <a:rPr lang="en" b="1">
                <a:solidFill>
                  <a:srgbClr val="CC0000"/>
                </a:solidFill>
              </a:rPr>
              <a:t>Waste (wait)</a:t>
            </a:r>
          </a:p>
        </p:txBody>
      </p:sp>
      <p:sp>
        <p:nvSpPr>
          <p:cNvPr id="288" name="Shape 288"/>
          <p:cNvSpPr/>
          <p:nvPr/>
        </p:nvSpPr>
        <p:spPr>
          <a:xfrm>
            <a:off x="7508478" y="1548624"/>
            <a:ext cx="1095000" cy="820499"/>
          </a:xfrm>
          <a:prstGeom prst="rect">
            <a:avLst/>
          </a:prstGeom>
          <a:solidFill>
            <a:srgbClr val="F3F3F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Assign</a:t>
            </a:r>
          </a:p>
          <a:p>
            <a:pPr lvl="0" algn="ctr" rtl="0">
              <a:spcBef>
                <a:spcPts val="0"/>
              </a:spcBef>
              <a:buNone/>
            </a:pPr>
            <a:r>
              <a:rPr lang="en"/>
              <a:t>Ticket</a:t>
            </a:r>
          </a:p>
        </p:txBody>
      </p:sp>
      <p:cxnSp>
        <p:nvCxnSpPr>
          <p:cNvPr id="289" name="Shape 289"/>
          <p:cNvCxnSpPr>
            <a:endCxn id="288" idx="1"/>
          </p:cNvCxnSpPr>
          <p:nvPr/>
        </p:nvCxnSpPr>
        <p:spPr>
          <a:xfrm>
            <a:off x="7191978" y="1958874"/>
            <a:ext cx="316500" cy="0"/>
          </a:xfrm>
          <a:prstGeom prst="straightConnector1">
            <a:avLst/>
          </a:prstGeom>
          <a:noFill/>
          <a:ln w="19050" cap="flat">
            <a:solidFill>
              <a:schemeClr val="dk2"/>
            </a:solidFill>
            <a:prstDash val="solid"/>
            <a:round/>
            <a:headEnd type="none" w="lg" len="lg"/>
            <a:tailEnd type="triangle" w="lg" len="lg"/>
          </a:ln>
        </p:spPr>
      </p:cxnSp>
      <p:sp>
        <p:nvSpPr>
          <p:cNvPr id="290" name="Shape 290"/>
          <p:cNvSpPr txBox="1"/>
          <p:nvPr/>
        </p:nvSpPr>
        <p:spPr>
          <a:xfrm>
            <a:off x="7508474" y="1225875"/>
            <a:ext cx="1095000" cy="550200"/>
          </a:xfrm>
          <a:prstGeom prst="rect">
            <a:avLst/>
          </a:prstGeom>
          <a:noFill/>
          <a:ln>
            <a:noFill/>
          </a:ln>
        </p:spPr>
        <p:txBody>
          <a:bodyPr lIns="91425" tIns="91425" rIns="91425" bIns="91425" anchor="t" anchorCtr="0">
            <a:noAutofit/>
          </a:bodyPr>
          <a:lstStyle/>
          <a:p>
            <a:pPr lvl="0" algn="ctr" rtl="0">
              <a:spcBef>
                <a:spcPts val="0"/>
              </a:spcBef>
              <a:buNone/>
            </a:pPr>
            <a:r>
              <a:rPr lang="en"/>
              <a:t>15 minutes</a:t>
            </a:r>
          </a:p>
        </p:txBody>
      </p:sp>
      <p:sp>
        <p:nvSpPr>
          <p:cNvPr id="291" name="Shape 291"/>
          <p:cNvSpPr txBox="1"/>
          <p:nvPr/>
        </p:nvSpPr>
        <p:spPr>
          <a:xfrm>
            <a:off x="6877664" y="2356275"/>
            <a:ext cx="944999" cy="550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CC0000"/>
                </a:solidFill>
              </a:rPr>
              <a:t>6 </a:t>
            </a:r>
          </a:p>
          <a:p>
            <a:pPr lvl="0" algn="ctr" rtl="0">
              <a:spcBef>
                <a:spcPts val="0"/>
              </a:spcBef>
              <a:buNone/>
            </a:pPr>
            <a:r>
              <a:rPr lang="en">
                <a:solidFill>
                  <a:srgbClr val="CC0000"/>
                </a:solidFill>
              </a:rPr>
              <a:t>hours</a:t>
            </a:r>
          </a:p>
          <a:p>
            <a:pPr lvl="0" algn="ctr" rtl="0">
              <a:spcBef>
                <a:spcPts val="0"/>
              </a:spcBef>
              <a:buNone/>
            </a:pPr>
            <a:endParaRPr>
              <a:solidFill>
                <a:srgbClr val="CC0000"/>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par>
                                <p:cTn id="8" presetID="10" presetClass="entr" presetSubtype="0"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1000"/>
                                        <p:tgtEl>
                                          <p:spTgt spid="279"/>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1000"/>
                                        <p:tgtEl>
                                          <p:spTgt spid="280"/>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fade">
                                      <p:cBhvr>
                                        <p:cTn id="19" dur="1000"/>
                                        <p:tgtEl>
                                          <p:spTgt spid="282"/>
                                        </p:tgtEl>
                                      </p:cBhvr>
                                    </p:animEffect>
                                  </p:childTnLst>
                                </p:cTn>
                              </p:par>
                              <p:par>
                                <p:cTn id="20" presetID="10" presetClass="entr" presetSubtype="0" fill="hold" nodeType="with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1000"/>
                                        <p:tgtEl>
                                          <p:spTgt spid="287"/>
                                        </p:tgtEl>
                                      </p:cBhvr>
                                    </p:animEffect>
                                  </p:childTnLst>
                                </p:cTn>
                              </p:par>
                              <p:par>
                                <p:cTn id="23" presetID="10" presetClass="entr" presetSubtype="0" fill="hold" nodeType="withEffect">
                                  <p:stCondLst>
                                    <p:cond delay="0"/>
                                  </p:stCondLst>
                                  <p:childTnLst>
                                    <p:set>
                                      <p:cBhvr>
                                        <p:cTn id="24" dur="1" fill="hold">
                                          <p:stCondLst>
                                            <p:cond delay="0"/>
                                          </p:stCondLst>
                                        </p:cTn>
                                        <p:tgtEl>
                                          <p:spTgt spid="291"/>
                                        </p:tgtEl>
                                        <p:attrNameLst>
                                          <p:attrName>style.visibility</p:attrName>
                                        </p:attrNameLst>
                                      </p:cBhvr>
                                      <p:to>
                                        <p:strVal val="visible"/>
                                      </p:to>
                                    </p:set>
                                    <p:animEffect transition="in" filter="fade">
                                      <p:cBhvr>
                                        <p:cTn id="25" dur="1000"/>
                                        <p:tgtEl>
                                          <p:spTgt spid="29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2"/>
                                        </p:tgtEl>
                                        <p:attrNameLst>
                                          <p:attrName>style.visibility</p:attrName>
                                        </p:attrNameLst>
                                      </p:cBhvr>
                                      <p:to>
                                        <p:strVal val="visible"/>
                                      </p:to>
                                    </p:set>
                                    <p:animEffect transition="in" filter="fade">
                                      <p:cBhvr>
                                        <p:cTn id="30" dur="1000"/>
                                        <p:tgtEl>
                                          <p:spTgt spid="2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3"/>
                                        </p:tgtEl>
                                        <p:attrNameLst>
                                          <p:attrName>style.visibility</p:attrName>
                                        </p:attrNameLst>
                                      </p:cBhvr>
                                      <p:to>
                                        <p:strVal val="visible"/>
                                      </p:to>
                                    </p:set>
                                    <p:animEffect transition="in" filter="fade">
                                      <p:cBhvr>
                                        <p:cTn id="35" dur="1000"/>
                                        <p:tgtEl>
                                          <p:spTgt spid="283"/>
                                        </p:tgtEl>
                                      </p:cBhvr>
                                    </p:animEffect>
                                  </p:childTnLst>
                                </p:cTn>
                              </p:par>
                              <p:par>
                                <p:cTn id="36" presetID="10" presetClass="entr" presetSubtype="0" fill="hold" nodeType="withEffect">
                                  <p:stCondLst>
                                    <p:cond delay="0"/>
                                  </p:stCondLst>
                                  <p:childTnLst>
                                    <p:set>
                                      <p:cBhvr>
                                        <p:cTn id="37" dur="1" fill="hold">
                                          <p:stCondLst>
                                            <p:cond delay="0"/>
                                          </p:stCondLst>
                                        </p:cTn>
                                        <p:tgtEl>
                                          <p:spTgt spid="284"/>
                                        </p:tgtEl>
                                        <p:attrNameLst>
                                          <p:attrName>style.visibility</p:attrName>
                                        </p:attrNameLst>
                                      </p:cBhvr>
                                      <p:to>
                                        <p:strVal val="visible"/>
                                      </p:to>
                                    </p:set>
                                    <p:animEffect transition="in" filter="fade">
                                      <p:cBhvr>
                                        <p:cTn id="38" dur="1000"/>
                                        <p:tgtEl>
                                          <p:spTgt spid="284"/>
                                        </p:tgtEl>
                                      </p:cBhvr>
                                    </p:animEffect>
                                  </p:childTnLst>
                                </p:cTn>
                              </p:par>
                              <p:par>
                                <p:cTn id="39" presetID="10" presetClass="entr" presetSubtype="0" fill="hold" nodeType="withEffect">
                                  <p:stCondLst>
                                    <p:cond delay="0"/>
                                  </p:stCondLst>
                                  <p:childTnLst>
                                    <p:set>
                                      <p:cBhvr>
                                        <p:cTn id="40" dur="1" fill="hold">
                                          <p:stCondLst>
                                            <p:cond delay="0"/>
                                          </p:stCondLst>
                                        </p:cTn>
                                        <p:tgtEl>
                                          <p:spTgt spid="285"/>
                                        </p:tgtEl>
                                        <p:attrNameLst>
                                          <p:attrName>style.visibility</p:attrName>
                                        </p:attrNameLst>
                                      </p:cBhvr>
                                      <p:to>
                                        <p:strVal val="visible"/>
                                      </p:to>
                                    </p:set>
                                    <p:animEffect transition="in" filter="fade">
                                      <p:cBhvr>
                                        <p:cTn id="41" dur="1000"/>
                                        <p:tgtEl>
                                          <p:spTgt spid="285"/>
                                        </p:tgtEl>
                                      </p:cBhvr>
                                    </p:animEffect>
                                  </p:childTnLst>
                                </p:cTn>
                              </p:par>
                              <p:par>
                                <p:cTn id="42" presetID="10" presetClass="entr" presetSubtype="0" fill="hold" nodeType="withEffect">
                                  <p:stCondLst>
                                    <p:cond delay="0"/>
                                  </p:stCondLst>
                                  <p:childTnLst>
                                    <p:set>
                                      <p:cBhvr>
                                        <p:cTn id="43" dur="1" fill="hold">
                                          <p:stCondLst>
                                            <p:cond delay="0"/>
                                          </p:stCondLst>
                                        </p:cTn>
                                        <p:tgtEl>
                                          <p:spTgt spid="286"/>
                                        </p:tgtEl>
                                        <p:attrNameLst>
                                          <p:attrName>style.visibility</p:attrName>
                                        </p:attrNameLst>
                                      </p:cBhvr>
                                      <p:to>
                                        <p:strVal val="visible"/>
                                      </p:to>
                                    </p:set>
                                    <p:animEffect transition="in" filter="fade">
                                      <p:cBhvr>
                                        <p:cTn id="44"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p:nvPr/>
        </p:nvSpPr>
        <p:spPr>
          <a:xfrm>
            <a:off x="2211300" y="1280371"/>
            <a:ext cx="1774800" cy="904800"/>
          </a:xfrm>
          <a:prstGeom prst="roundRect">
            <a:avLst>
              <a:gd name="adj" fmla="val 16667"/>
            </a:avLst>
          </a:prstGeom>
          <a:solidFill>
            <a:srgbClr val="A4C2F4"/>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Development</a:t>
            </a:r>
          </a:p>
        </p:txBody>
      </p:sp>
      <p:sp>
        <p:nvSpPr>
          <p:cNvPr id="297" name="Shape 297"/>
          <p:cNvSpPr/>
          <p:nvPr/>
        </p:nvSpPr>
        <p:spPr>
          <a:xfrm>
            <a:off x="5157900" y="1280371"/>
            <a:ext cx="1774800" cy="904800"/>
          </a:xfrm>
          <a:prstGeom prst="roundRect">
            <a:avLst>
              <a:gd name="adj" fmla="val 16667"/>
            </a:avLst>
          </a:prstGeom>
          <a:solidFill>
            <a:srgbClr val="F9CB9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Testing</a:t>
            </a:r>
          </a:p>
          <a:p>
            <a:pPr lvl="0" algn="ctr" rtl="0">
              <a:spcBef>
                <a:spcPts val="0"/>
              </a:spcBef>
              <a:buNone/>
            </a:pPr>
            <a:r>
              <a:rPr lang="en"/>
              <a:t>(2-5 days)</a:t>
            </a:r>
          </a:p>
        </p:txBody>
      </p:sp>
      <p:grpSp>
        <p:nvGrpSpPr>
          <p:cNvPr id="298" name="Shape 298"/>
          <p:cNvGrpSpPr/>
          <p:nvPr/>
        </p:nvGrpSpPr>
        <p:grpSpPr>
          <a:xfrm>
            <a:off x="3986100" y="1405490"/>
            <a:ext cx="1171799" cy="333768"/>
            <a:chOff x="2782825" y="2449950"/>
            <a:chExt cx="1171799" cy="445024"/>
          </a:xfrm>
        </p:grpSpPr>
        <p:cxnSp>
          <p:nvCxnSpPr>
            <p:cNvPr id="299" name="Shape 299"/>
            <p:cNvCxnSpPr/>
            <p:nvPr/>
          </p:nvCxnSpPr>
          <p:spPr>
            <a:xfrm>
              <a:off x="2782825" y="2886275"/>
              <a:ext cx="1171799" cy="8699"/>
            </a:xfrm>
            <a:prstGeom prst="straightConnector1">
              <a:avLst/>
            </a:prstGeom>
            <a:noFill/>
            <a:ln w="19050" cap="flat">
              <a:solidFill>
                <a:schemeClr val="dk2"/>
              </a:solidFill>
              <a:prstDash val="solid"/>
              <a:round/>
              <a:headEnd type="none" w="lg" len="lg"/>
              <a:tailEnd type="triangle" w="lg" len="lg"/>
            </a:ln>
          </p:spPr>
        </p:cxnSp>
        <p:sp>
          <p:nvSpPr>
            <p:cNvPr id="300" name="Shape 300"/>
            <p:cNvSpPr txBox="1"/>
            <p:nvPr/>
          </p:nvSpPr>
          <p:spPr>
            <a:xfrm>
              <a:off x="2947875" y="2449950"/>
              <a:ext cx="990900" cy="172199"/>
            </a:xfrm>
            <a:prstGeom prst="rect">
              <a:avLst/>
            </a:prstGeom>
            <a:noFill/>
            <a:ln>
              <a:noFill/>
            </a:ln>
          </p:spPr>
          <p:txBody>
            <a:bodyPr lIns="91425" tIns="91425" rIns="91425" bIns="91425" anchor="t" anchorCtr="0">
              <a:noAutofit/>
            </a:bodyPr>
            <a:lstStyle/>
            <a:p>
              <a:pPr lvl="0" rtl="0">
                <a:spcBef>
                  <a:spcPts val="0"/>
                </a:spcBef>
                <a:buNone/>
              </a:pPr>
              <a:r>
                <a:rPr lang="en"/>
                <a:t>Commit</a:t>
              </a:r>
            </a:p>
          </p:txBody>
        </p:sp>
      </p:grpSp>
      <p:sp>
        <p:nvSpPr>
          <p:cNvPr id="301" name="Shape 301"/>
          <p:cNvSpPr/>
          <p:nvPr/>
        </p:nvSpPr>
        <p:spPr>
          <a:xfrm>
            <a:off x="5157900" y="2958403"/>
            <a:ext cx="1774800" cy="904800"/>
          </a:xfrm>
          <a:prstGeom prst="roundRect">
            <a:avLst>
              <a:gd name="adj" fmla="val 16667"/>
            </a:avLst>
          </a:prstGeom>
          <a:solidFill>
            <a:srgbClr val="B4A7D6"/>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Ticket</a:t>
            </a:r>
          </a:p>
        </p:txBody>
      </p:sp>
      <p:cxnSp>
        <p:nvCxnSpPr>
          <p:cNvPr id="302" name="Shape 302"/>
          <p:cNvCxnSpPr>
            <a:stCxn id="297" idx="2"/>
            <a:endCxn id="301" idx="0"/>
          </p:cNvCxnSpPr>
          <p:nvPr/>
        </p:nvCxnSpPr>
        <p:spPr>
          <a:xfrm>
            <a:off x="6045300" y="2185171"/>
            <a:ext cx="0" cy="773100"/>
          </a:xfrm>
          <a:prstGeom prst="straightConnector1">
            <a:avLst/>
          </a:prstGeom>
          <a:noFill/>
          <a:ln w="19050" cap="flat">
            <a:solidFill>
              <a:schemeClr val="dk2"/>
            </a:solidFill>
            <a:prstDash val="solid"/>
            <a:round/>
            <a:headEnd type="none" w="lg" len="lg"/>
            <a:tailEnd type="triangle" w="lg" len="lg"/>
          </a:ln>
        </p:spPr>
      </p:cxnSp>
      <p:sp>
        <p:nvSpPr>
          <p:cNvPr id="303" name="Shape 303"/>
          <p:cNvSpPr/>
          <p:nvPr/>
        </p:nvSpPr>
        <p:spPr>
          <a:xfrm>
            <a:off x="2211300" y="2958403"/>
            <a:ext cx="1774800" cy="904800"/>
          </a:xfrm>
          <a:prstGeom prst="roundRect">
            <a:avLst>
              <a:gd name="adj" fmla="val 16667"/>
            </a:avLst>
          </a:prstGeom>
          <a:solidFill>
            <a:srgbClr val="B6D7A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chemeClr val="dk1"/>
                </a:solidFill>
              </a:rPr>
              <a:t>Project Management</a:t>
            </a:r>
          </a:p>
        </p:txBody>
      </p:sp>
      <p:cxnSp>
        <p:nvCxnSpPr>
          <p:cNvPr id="304" name="Shape 304"/>
          <p:cNvCxnSpPr>
            <a:stCxn id="301" idx="1"/>
            <a:endCxn id="303" idx="3"/>
          </p:cNvCxnSpPr>
          <p:nvPr/>
        </p:nvCxnSpPr>
        <p:spPr>
          <a:xfrm rot="10800000">
            <a:off x="3986100" y="3410803"/>
            <a:ext cx="1171800" cy="0"/>
          </a:xfrm>
          <a:prstGeom prst="straightConnector1">
            <a:avLst/>
          </a:prstGeom>
          <a:noFill/>
          <a:ln w="19050" cap="flat">
            <a:solidFill>
              <a:schemeClr val="dk2"/>
            </a:solidFill>
            <a:prstDash val="solid"/>
            <a:round/>
            <a:headEnd type="none" w="lg" len="lg"/>
            <a:tailEnd type="triangle" w="lg" len="lg"/>
          </a:ln>
        </p:spPr>
      </p:cxnSp>
      <p:cxnSp>
        <p:nvCxnSpPr>
          <p:cNvPr id="305" name="Shape 305"/>
          <p:cNvCxnSpPr>
            <a:stCxn id="303" idx="0"/>
            <a:endCxn id="296" idx="2"/>
          </p:cNvCxnSpPr>
          <p:nvPr/>
        </p:nvCxnSpPr>
        <p:spPr>
          <a:xfrm rot="10800000">
            <a:off x="3098700" y="2185303"/>
            <a:ext cx="0" cy="773100"/>
          </a:xfrm>
          <a:prstGeom prst="straightConnector1">
            <a:avLst/>
          </a:prstGeom>
          <a:noFill/>
          <a:ln w="19050" cap="flat">
            <a:solidFill>
              <a:schemeClr val="dk2"/>
            </a:solidFill>
            <a:prstDash val="solid"/>
            <a:round/>
            <a:headEnd type="none" w="lg" len="lg"/>
            <a:tailEnd type="triangle" w="lg" len="lg"/>
          </a:ln>
        </p:spPr>
      </p:cxnSp>
      <p:sp>
        <p:nvSpPr>
          <p:cNvPr id="306" name="Shape 306"/>
          <p:cNvSpPr txBox="1"/>
          <p:nvPr/>
        </p:nvSpPr>
        <p:spPr>
          <a:xfrm>
            <a:off x="3876775" y="2257415"/>
            <a:ext cx="1662900" cy="470700"/>
          </a:xfrm>
          <a:prstGeom prst="rect">
            <a:avLst/>
          </a:prstGeom>
          <a:noFill/>
          <a:ln>
            <a:noFill/>
          </a:ln>
        </p:spPr>
        <p:txBody>
          <a:bodyPr lIns="91425" tIns="91425" rIns="91425" bIns="91425" anchor="t" anchorCtr="0">
            <a:noAutofit/>
          </a:bodyPr>
          <a:lstStyle/>
          <a:p>
            <a:pPr lvl="0" rtl="0">
              <a:spcBef>
                <a:spcPts val="0"/>
              </a:spcBef>
              <a:buNone/>
            </a:pPr>
            <a:r>
              <a:rPr lang="en" sz="2400"/>
              <a:t>3-6+ days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p:nvPr/>
        </p:nvSpPr>
        <p:spPr>
          <a:xfrm>
            <a:off x="2795550" y="333375"/>
            <a:ext cx="3552899" cy="695400"/>
          </a:xfrm>
          <a:prstGeom prst="rect">
            <a:avLst/>
          </a:prstGeom>
          <a:noFill/>
          <a:ln>
            <a:noFill/>
          </a:ln>
        </p:spPr>
        <p:txBody>
          <a:bodyPr lIns="91425" tIns="91425" rIns="91425" bIns="91425" anchor="t" anchorCtr="0">
            <a:noAutofit/>
          </a:bodyPr>
          <a:lstStyle/>
          <a:p>
            <a:pPr algn="ctr">
              <a:spcBef>
                <a:spcPts val="0"/>
              </a:spcBef>
              <a:buNone/>
            </a:pPr>
            <a:r>
              <a:rPr lang="en" sz="2400"/>
              <a:t>100s of Failures</a:t>
            </a:r>
          </a:p>
        </p:txBody>
      </p:sp>
      <p:sp>
        <p:nvSpPr>
          <p:cNvPr id="312" name="Shape 312"/>
          <p:cNvSpPr txBox="1"/>
          <p:nvPr/>
        </p:nvSpPr>
        <p:spPr>
          <a:xfrm>
            <a:off x="309600" y="962025"/>
            <a:ext cx="8524799" cy="695400"/>
          </a:xfrm>
          <a:prstGeom prst="rect">
            <a:avLst/>
          </a:prstGeom>
          <a:noFill/>
          <a:ln>
            <a:noFill/>
          </a:ln>
        </p:spPr>
        <p:txBody>
          <a:bodyPr lIns="91425" tIns="91425" rIns="91425" bIns="91425" anchor="t" anchorCtr="0">
            <a:noAutofit/>
          </a:bodyPr>
          <a:lstStyle/>
          <a:p>
            <a:pPr algn="ctr" rtl="0">
              <a:spcBef>
                <a:spcPts val="0"/>
              </a:spcBef>
              <a:buNone/>
            </a:pPr>
            <a:r>
              <a:rPr lang="en" sz="2400"/>
              <a:t>60% script issues</a:t>
            </a:r>
          </a:p>
          <a:p>
            <a:pPr lvl="0" algn="ctr" rtl="0">
              <a:spcBef>
                <a:spcPts val="0"/>
              </a:spcBef>
              <a:buNone/>
            </a:pPr>
            <a:r>
              <a:rPr lang="en"/>
              <a:t>(invalid tests, out of sync with functionality)</a:t>
            </a:r>
          </a:p>
        </p:txBody>
      </p:sp>
      <p:sp>
        <p:nvSpPr>
          <p:cNvPr id="313" name="Shape 313"/>
          <p:cNvSpPr txBox="1"/>
          <p:nvPr/>
        </p:nvSpPr>
        <p:spPr>
          <a:xfrm>
            <a:off x="309600" y="1876425"/>
            <a:ext cx="8524799" cy="695400"/>
          </a:xfrm>
          <a:prstGeom prst="rect">
            <a:avLst/>
          </a:prstGeom>
          <a:noFill/>
          <a:ln>
            <a:noFill/>
          </a:ln>
        </p:spPr>
        <p:txBody>
          <a:bodyPr lIns="91425" tIns="91425" rIns="91425" bIns="91425" anchor="t" anchorCtr="0">
            <a:noAutofit/>
          </a:bodyPr>
          <a:lstStyle/>
          <a:p>
            <a:pPr lvl="0" algn="ctr" rtl="0">
              <a:spcBef>
                <a:spcPts val="0"/>
              </a:spcBef>
              <a:buNone/>
            </a:pPr>
            <a:r>
              <a:rPr lang="en" sz="2400"/>
              <a:t>30% data/environment issues</a:t>
            </a:r>
          </a:p>
          <a:p>
            <a:pPr lvl="0" algn="ctr" rtl="0">
              <a:spcBef>
                <a:spcPts val="0"/>
              </a:spcBef>
              <a:buNone/>
            </a:pPr>
            <a:r>
              <a:rPr lang="en"/>
              <a:t>(data left in the database or filesystem)</a:t>
            </a:r>
          </a:p>
        </p:txBody>
      </p:sp>
      <p:sp>
        <p:nvSpPr>
          <p:cNvPr id="314" name="Shape 314"/>
          <p:cNvSpPr txBox="1"/>
          <p:nvPr/>
        </p:nvSpPr>
        <p:spPr>
          <a:xfrm>
            <a:off x="309600" y="2790825"/>
            <a:ext cx="8524799" cy="695400"/>
          </a:xfrm>
          <a:prstGeom prst="rect">
            <a:avLst/>
          </a:prstGeom>
          <a:noFill/>
          <a:ln>
            <a:noFill/>
          </a:ln>
        </p:spPr>
        <p:txBody>
          <a:bodyPr lIns="91425" tIns="91425" rIns="91425" bIns="91425" anchor="t" anchorCtr="0">
            <a:noAutofit/>
          </a:bodyPr>
          <a:lstStyle/>
          <a:p>
            <a:pPr lvl="0" algn="ctr" rtl="0">
              <a:spcBef>
                <a:spcPts val="0"/>
              </a:spcBef>
              <a:buNone/>
            </a:pPr>
            <a:r>
              <a:rPr lang="en" sz="2400"/>
              <a:t>7% pre-existing issues</a:t>
            </a:r>
          </a:p>
        </p:txBody>
      </p:sp>
      <p:sp>
        <p:nvSpPr>
          <p:cNvPr id="315" name="Shape 315"/>
          <p:cNvSpPr txBox="1"/>
          <p:nvPr/>
        </p:nvSpPr>
        <p:spPr>
          <a:xfrm>
            <a:off x="309600" y="3571875"/>
            <a:ext cx="8524799" cy="695400"/>
          </a:xfrm>
          <a:prstGeom prst="rect">
            <a:avLst/>
          </a:prstGeom>
          <a:noFill/>
          <a:ln>
            <a:noFill/>
          </a:ln>
        </p:spPr>
        <p:txBody>
          <a:bodyPr lIns="91425" tIns="91425" rIns="91425" bIns="91425" anchor="t" anchorCtr="0">
            <a:noAutofit/>
          </a:bodyPr>
          <a:lstStyle/>
          <a:p>
            <a:pPr lvl="0" algn="ctr" rtl="0">
              <a:spcBef>
                <a:spcPts val="0"/>
              </a:spcBef>
              <a:buNone/>
            </a:pPr>
            <a:r>
              <a:rPr lang="en" sz="3000" b="1"/>
              <a:t>3% newly discovered issues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gtEl>
                                        <p:attrNameLst>
                                          <p:attrName>style.visibility</p:attrName>
                                        </p:attrNameLst>
                                      </p:cBhvr>
                                      <p:to>
                                        <p:strVal val="visible"/>
                                      </p:to>
                                    </p:set>
                                    <p:animEffect transition="in" filter="fade">
                                      <p:cBhvr>
                                        <p:cTn id="12" dur="1000"/>
                                        <p:tgtEl>
                                          <p:spTgt spid="3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4"/>
                                        </p:tgtEl>
                                        <p:attrNameLst>
                                          <p:attrName>style.visibility</p:attrName>
                                        </p:attrNameLst>
                                      </p:cBhvr>
                                      <p:to>
                                        <p:strVal val="visible"/>
                                      </p:to>
                                    </p:set>
                                    <p:animEffect transition="in" filter="fade">
                                      <p:cBhvr>
                                        <p:cTn id="17" dur="1000"/>
                                        <p:tgtEl>
                                          <p:spTgt spid="3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fade">
                                      <p:cBhvr>
                                        <p:cTn id="22"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Shape 320"/>
          <p:cNvPicPr preferRelativeResize="0"/>
          <p:nvPr/>
        </p:nvPicPr>
        <p:blipFill>
          <a:blip r:embed="rId3">
            <a:alphaModFix/>
          </a:blip>
          <a:stretch>
            <a:fillRect/>
          </a:stretch>
        </p:blipFill>
        <p:spPr>
          <a:xfrm>
            <a:off x="2316984" y="1060902"/>
            <a:ext cx="4510025" cy="3021699"/>
          </a:xfrm>
          <a:prstGeom prst="rect">
            <a:avLst/>
          </a:prstGeom>
          <a:noFill/>
          <a:ln>
            <a:noFill/>
          </a:ln>
        </p:spPr>
      </p:pic>
      <p:grpSp>
        <p:nvGrpSpPr>
          <p:cNvPr id="321" name="Shape 321"/>
          <p:cNvGrpSpPr/>
          <p:nvPr/>
        </p:nvGrpSpPr>
        <p:grpSpPr>
          <a:xfrm>
            <a:off x="1514100" y="1460675"/>
            <a:ext cx="1239775" cy="414299"/>
            <a:chOff x="1514100" y="1460675"/>
            <a:chExt cx="1239775" cy="414299"/>
          </a:xfrm>
        </p:grpSpPr>
        <p:sp>
          <p:nvSpPr>
            <p:cNvPr id="322" name="Shape 322"/>
            <p:cNvSpPr/>
            <p:nvPr/>
          </p:nvSpPr>
          <p:spPr>
            <a:xfrm>
              <a:off x="1514100" y="1460675"/>
              <a:ext cx="1095600" cy="414299"/>
            </a:xfrm>
            <a:prstGeom prst="rightArrow">
              <a:avLst>
                <a:gd name="adj1" fmla="val 50000"/>
                <a:gd name="adj2" fmla="val 50000"/>
              </a:avLst>
            </a:prstGeom>
            <a:solidFill>
              <a:srgbClr val="000000"/>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23" name="Shape 323"/>
            <p:cNvSpPr txBox="1"/>
            <p:nvPr/>
          </p:nvSpPr>
          <p:spPr>
            <a:xfrm>
              <a:off x="1545775" y="1460675"/>
              <a:ext cx="1208100" cy="200399"/>
            </a:xfrm>
            <a:prstGeom prst="rect">
              <a:avLst/>
            </a:prstGeom>
            <a:noFill/>
            <a:ln>
              <a:noFill/>
            </a:ln>
          </p:spPr>
          <p:txBody>
            <a:bodyPr lIns="91425" tIns="91425" rIns="91425" bIns="91425" anchor="t" anchorCtr="0">
              <a:noAutofit/>
            </a:bodyPr>
            <a:lstStyle/>
            <a:p>
              <a:pPr>
                <a:spcBef>
                  <a:spcPts val="0"/>
                </a:spcBef>
                <a:buNone/>
              </a:pPr>
              <a:r>
                <a:rPr lang="en">
                  <a:solidFill>
                    <a:srgbClr val="FFFFFF"/>
                  </a:solidFill>
                </a:rPr>
                <a:t>Problem</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Elongated testing cycles (3+ months)</a:t>
            </a:r>
          </a:p>
          <a:p>
            <a:pPr marL="457200" lvl="0" indent="-381000" rtl="0">
              <a:spcBef>
                <a:spcPts val="0"/>
              </a:spcBef>
              <a:buClr>
                <a:srgbClr val="FF9900"/>
              </a:buClr>
              <a:buSzPct val="100000"/>
              <a:buFont typeface="Arial"/>
              <a:buChar char="●"/>
            </a:pPr>
            <a:r>
              <a:rPr lang="en"/>
              <a:t>Longer time to market</a:t>
            </a:r>
          </a:p>
          <a:p>
            <a:pPr marL="457200" lvl="0" indent="-381000" rtl="0">
              <a:spcBef>
                <a:spcPts val="0"/>
              </a:spcBef>
              <a:buClr>
                <a:srgbClr val="FF9900"/>
              </a:buClr>
              <a:buSzPct val="100000"/>
              <a:buFont typeface="Arial"/>
              <a:buChar char="●"/>
            </a:pPr>
            <a:r>
              <a:rPr lang="en"/>
              <a:t>Reduced visibility to our development team</a:t>
            </a:r>
          </a:p>
          <a:p>
            <a:pPr marL="457200" lvl="0" indent="-381000" rtl="0">
              <a:spcBef>
                <a:spcPts val="0"/>
              </a:spcBef>
              <a:buClr>
                <a:srgbClr val="FF9900"/>
              </a:buClr>
              <a:buSzPct val="100000"/>
              <a:buFont typeface="Arial"/>
              <a:buChar char="●"/>
            </a:pPr>
            <a:r>
              <a:rPr lang="en"/>
              <a:t>Long delays between coding and fixing</a:t>
            </a:r>
          </a:p>
          <a:p>
            <a:pPr marL="457200" lvl="0" indent="-381000">
              <a:spcBef>
                <a:spcPts val="0"/>
              </a:spcBef>
              <a:buClr>
                <a:srgbClr val="FF9900"/>
              </a:buClr>
              <a:buSzPct val="100000"/>
              <a:buFont typeface="Arial"/>
              <a:buChar char="●"/>
            </a:pPr>
            <a:r>
              <a:rPr lang="en"/>
              <a:t>Too much noise distracting us from product improvements</a:t>
            </a:r>
          </a:p>
        </p:txBody>
      </p:sp>
      <p:sp>
        <p:nvSpPr>
          <p:cNvPr id="329" name="Shape 329"/>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The Problem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TDD</a:t>
            </a:r>
          </a:p>
          <a:p>
            <a:pPr marL="457200" lvl="0" indent="-381000" rtl="0">
              <a:spcBef>
                <a:spcPts val="0"/>
              </a:spcBef>
              <a:buClr>
                <a:srgbClr val="FF9900"/>
              </a:buClr>
              <a:buSzPct val="100000"/>
              <a:buFont typeface="Arial"/>
              <a:buChar char="●"/>
            </a:pPr>
            <a:r>
              <a:rPr lang="en"/>
              <a:t>Fully automated acceptance testing pipeline</a:t>
            </a:r>
          </a:p>
          <a:p>
            <a:pPr marL="457200" lvl="0" indent="-381000" rtl="0">
              <a:spcBef>
                <a:spcPts val="0"/>
              </a:spcBef>
              <a:buClr>
                <a:srgbClr val="FF9900"/>
              </a:buClr>
              <a:buSzPct val="100000"/>
              <a:buFont typeface="Arial"/>
              <a:buChar char="●"/>
            </a:pPr>
            <a:r>
              <a:rPr lang="en"/>
              <a:t>&lt; 30m acceptance test feedback</a:t>
            </a:r>
          </a:p>
          <a:p>
            <a:pPr marL="457200" lvl="0" indent="-381000" rtl="0">
              <a:spcBef>
                <a:spcPts val="0"/>
              </a:spcBef>
              <a:buClr>
                <a:srgbClr val="FF9900"/>
              </a:buClr>
              <a:buSzPct val="100000"/>
              <a:buFont typeface="Arial"/>
              <a:buChar char="●"/>
            </a:pPr>
            <a:r>
              <a:rPr lang="en"/>
              <a:t>New testing approaches (Jasmine, Protractor, RESTAssured)</a:t>
            </a:r>
          </a:p>
        </p:txBody>
      </p:sp>
      <p:sp>
        <p:nvSpPr>
          <p:cNvPr id="335" name="Shape 335"/>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Test Automation</a:t>
            </a:r>
          </a:p>
        </p:txBody>
      </p:sp>
      <p:sp>
        <p:nvSpPr>
          <p:cNvPr id="336" name="Shape 336"/>
          <p:cNvSpPr txBox="1"/>
          <p:nvPr/>
        </p:nvSpPr>
        <p:spPr>
          <a:xfrm>
            <a:off x="2833800" y="3390066"/>
            <a:ext cx="3476400" cy="566699"/>
          </a:xfrm>
          <a:prstGeom prst="rect">
            <a:avLst/>
          </a:prstGeom>
          <a:noFill/>
          <a:ln>
            <a:noFill/>
          </a:ln>
        </p:spPr>
        <p:txBody>
          <a:bodyPr lIns="91425" tIns="91425" rIns="91425" bIns="91425" anchor="t" anchorCtr="0">
            <a:noAutofit/>
          </a:bodyPr>
          <a:lstStyle/>
          <a:p>
            <a:pPr>
              <a:spcBef>
                <a:spcPts val="0"/>
              </a:spcBef>
              <a:buNone/>
            </a:pPr>
            <a:r>
              <a:rPr lang="en" sz="3000" dirty="0"/>
              <a:t>6+ month lead time</a:t>
            </a:r>
          </a:p>
        </p:txBody>
      </p:sp>
      <p:sp>
        <p:nvSpPr>
          <p:cNvPr id="337" name="Shape 337"/>
          <p:cNvSpPr txBox="1"/>
          <p:nvPr/>
        </p:nvSpPr>
        <p:spPr>
          <a:xfrm>
            <a:off x="2847000" y="4059650"/>
            <a:ext cx="3449999" cy="537000"/>
          </a:xfrm>
          <a:prstGeom prst="rect">
            <a:avLst/>
          </a:prstGeom>
          <a:noFill/>
          <a:ln>
            <a:noFill/>
          </a:ln>
        </p:spPr>
        <p:txBody>
          <a:bodyPr lIns="91425" tIns="91425" rIns="91425" bIns="91425" anchor="t" anchorCtr="0">
            <a:noAutofit/>
          </a:bodyPr>
          <a:lstStyle/>
          <a:p>
            <a:pPr lvl="0" rtl="0">
              <a:spcBef>
                <a:spcPts val="0"/>
              </a:spcBef>
              <a:buNone/>
            </a:pPr>
            <a:r>
              <a:rPr lang="en" sz="3000"/>
              <a:t>1-2 week lead time</a:t>
            </a:r>
          </a:p>
        </p:txBody>
      </p:sp>
      <p:cxnSp>
        <p:nvCxnSpPr>
          <p:cNvPr id="338" name="Shape 338"/>
          <p:cNvCxnSpPr/>
          <p:nvPr/>
        </p:nvCxnSpPr>
        <p:spPr>
          <a:xfrm>
            <a:off x="2689500" y="3751425"/>
            <a:ext cx="3764999" cy="0"/>
          </a:xfrm>
          <a:prstGeom prst="straightConnector1">
            <a:avLst/>
          </a:prstGeom>
          <a:noFill/>
          <a:ln w="28575" cap="flat">
            <a:solidFill>
              <a:srgbClr val="FF0000"/>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10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338"/>
                                        </p:tgtEl>
                                        <p:attrNameLst>
                                          <p:attrName>style.visibility</p:attrName>
                                        </p:attrNameLst>
                                      </p:cBhvr>
                                      <p:to>
                                        <p:strVal val="visible"/>
                                      </p:to>
                                    </p:set>
                                    <p:animEffect transition="in" filter="fade">
                                      <p:cBhvr>
                                        <p:cTn id="15"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411650" y="778453"/>
            <a:ext cx="8229600" cy="857400"/>
          </a:xfrm>
          <a:prstGeom prst="rect">
            <a:avLst/>
          </a:prstGeom>
        </p:spPr>
        <p:txBody>
          <a:bodyPr lIns="91425" tIns="91425" rIns="91425" bIns="91425" anchor="b" anchorCtr="0">
            <a:noAutofit/>
          </a:bodyPr>
          <a:lstStyle/>
          <a:p>
            <a:pPr>
              <a:spcBef>
                <a:spcPts val="0"/>
              </a:spcBef>
              <a:buNone/>
            </a:pPr>
            <a:r>
              <a:rPr lang="en"/>
              <a:t>Cloud Infrastructure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a:off x="5785700" y="858225"/>
            <a:ext cx="3094199" cy="2703000"/>
          </a:xfrm>
          <a:prstGeom prst="rect">
            <a:avLst/>
          </a:prstGeom>
          <a:noFill/>
          <a:ln w="19050" cap="flat">
            <a:solidFill>
              <a:srgbClr val="38761D"/>
            </a:solidFill>
            <a:prstDash val="solid"/>
            <a:round/>
            <a:headEnd type="none" w="med" len="med"/>
            <a:tailEnd type="none" w="med" len="med"/>
          </a:ln>
        </p:spPr>
        <p:txBody>
          <a:bodyPr lIns="91425" tIns="91425" rIns="91425" bIns="91425" anchor="t" anchorCtr="0">
            <a:noAutofit/>
          </a:bodyPr>
          <a:lstStyle/>
          <a:p>
            <a:pPr algn="r">
              <a:spcBef>
                <a:spcPts val="0"/>
              </a:spcBef>
              <a:buNone/>
            </a:pPr>
            <a:r>
              <a:rPr lang="en">
                <a:solidFill>
                  <a:srgbClr val="38761D"/>
                </a:solidFill>
              </a:rPr>
              <a:t>Operations</a:t>
            </a:r>
          </a:p>
        </p:txBody>
      </p:sp>
      <p:sp>
        <p:nvSpPr>
          <p:cNvPr id="349" name="Shape 349"/>
          <p:cNvSpPr/>
          <p:nvPr/>
        </p:nvSpPr>
        <p:spPr>
          <a:xfrm>
            <a:off x="350300" y="858225"/>
            <a:ext cx="5353800" cy="2703000"/>
          </a:xfrm>
          <a:prstGeom prst="rect">
            <a:avLst/>
          </a:prstGeom>
          <a:noFill/>
          <a:ln w="19050" cap="flat">
            <a:solidFill>
              <a:schemeClr val="dk2"/>
            </a:solidFill>
            <a:prstDash val="solid"/>
            <a:round/>
            <a:headEnd type="none" w="med" len="med"/>
            <a:tailEnd type="none" w="med" len="med"/>
          </a:ln>
        </p:spPr>
        <p:txBody>
          <a:bodyPr lIns="91425" tIns="91425" rIns="91425" bIns="91425" anchor="t" anchorCtr="0">
            <a:noAutofit/>
          </a:bodyPr>
          <a:lstStyle/>
          <a:p>
            <a:pPr>
              <a:spcBef>
                <a:spcPts val="0"/>
              </a:spcBef>
              <a:buNone/>
            </a:pPr>
            <a:r>
              <a:rPr lang="en">
                <a:solidFill>
                  <a:schemeClr val="dk2"/>
                </a:solidFill>
              </a:rPr>
              <a:t>Product Development</a:t>
            </a:r>
          </a:p>
        </p:txBody>
      </p:sp>
      <p:grpSp>
        <p:nvGrpSpPr>
          <p:cNvPr id="350" name="Shape 350"/>
          <p:cNvGrpSpPr/>
          <p:nvPr/>
        </p:nvGrpSpPr>
        <p:grpSpPr>
          <a:xfrm>
            <a:off x="503537" y="1863025"/>
            <a:ext cx="1809899" cy="1411074"/>
            <a:chOff x="503537" y="1863025"/>
            <a:chExt cx="1809899" cy="1411074"/>
          </a:xfrm>
        </p:grpSpPr>
        <p:pic>
          <p:nvPicPr>
            <p:cNvPr id="351" name="Shape 351"/>
            <p:cNvPicPr preferRelativeResize="0"/>
            <p:nvPr/>
          </p:nvPicPr>
          <p:blipFill>
            <a:blip r:embed="rId3">
              <a:alphaModFix/>
            </a:blip>
            <a:stretch>
              <a:fillRect/>
            </a:stretch>
          </p:blipFill>
          <p:spPr>
            <a:xfrm>
              <a:off x="560450" y="1863025"/>
              <a:ext cx="1696099" cy="1272074"/>
            </a:xfrm>
            <a:prstGeom prst="rect">
              <a:avLst/>
            </a:prstGeom>
            <a:noFill/>
            <a:ln>
              <a:noFill/>
            </a:ln>
          </p:spPr>
        </p:pic>
        <p:sp>
          <p:nvSpPr>
            <p:cNvPr id="352" name="Shape 352"/>
            <p:cNvSpPr txBox="1"/>
            <p:nvPr/>
          </p:nvSpPr>
          <p:spPr>
            <a:xfrm>
              <a:off x="503537" y="2999900"/>
              <a:ext cx="1809899" cy="274199"/>
            </a:xfrm>
            <a:prstGeom prst="rect">
              <a:avLst/>
            </a:prstGeom>
            <a:noFill/>
            <a:ln>
              <a:noFill/>
            </a:ln>
          </p:spPr>
          <p:txBody>
            <a:bodyPr lIns="91425" tIns="91425" rIns="91425" bIns="91425" anchor="t" anchorCtr="0">
              <a:noAutofit/>
            </a:bodyPr>
            <a:lstStyle/>
            <a:p>
              <a:pPr algn="ctr">
                <a:spcBef>
                  <a:spcPts val="0"/>
                </a:spcBef>
                <a:buNone/>
              </a:pPr>
              <a:r>
                <a:rPr lang="en"/>
                <a:t>Development</a:t>
              </a:r>
            </a:p>
          </p:txBody>
        </p:sp>
      </p:grpSp>
      <p:grpSp>
        <p:nvGrpSpPr>
          <p:cNvPr id="353" name="Shape 353"/>
          <p:cNvGrpSpPr/>
          <p:nvPr/>
        </p:nvGrpSpPr>
        <p:grpSpPr>
          <a:xfrm>
            <a:off x="3259862" y="1783907"/>
            <a:ext cx="2272936" cy="1509892"/>
            <a:chOff x="3259862" y="1783907"/>
            <a:chExt cx="2272936" cy="1509892"/>
          </a:xfrm>
        </p:grpSpPr>
        <p:pic>
          <p:nvPicPr>
            <p:cNvPr id="354" name="Shape 354"/>
            <p:cNvPicPr preferRelativeResize="0"/>
            <p:nvPr/>
          </p:nvPicPr>
          <p:blipFill>
            <a:blip r:embed="rId4">
              <a:alphaModFix/>
            </a:blip>
            <a:stretch>
              <a:fillRect/>
            </a:stretch>
          </p:blipFill>
          <p:spPr>
            <a:xfrm>
              <a:off x="3259862" y="1783907"/>
              <a:ext cx="2272936" cy="1509892"/>
            </a:xfrm>
            <a:prstGeom prst="rect">
              <a:avLst/>
            </a:prstGeom>
            <a:noFill/>
            <a:ln>
              <a:noFill/>
            </a:ln>
          </p:spPr>
        </p:pic>
        <p:sp>
          <p:nvSpPr>
            <p:cNvPr id="355" name="Shape 355"/>
            <p:cNvSpPr txBox="1"/>
            <p:nvPr/>
          </p:nvSpPr>
          <p:spPr>
            <a:xfrm>
              <a:off x="3609487" y="2999900"/>
              <a:ext cx="1809899" cy="274199"/>
            </a:xfrm>
            <a:prstGeom prst="rect">
              <a:avLst/>
            </a:prstGeom>
            <a:noFill/>
            <a:ln>
              <a:noFill/>
            </a:ln>
          </p:spPr>
          <p:txBody>
            <a:bodyPr lIns="91425" tIns="91425" rIns="91425" bIns="91425" anchor="t" anchorCtr="0">
              <a:noAutofit/>
            </a:bodyPr>
            <a:lstStyle/>
            <a:p>
              <a:pPr lvl="0" algn="ctr" rtl="0">
                <a:spcBef>
                  <a:spcPts val="0"/>
                </a:spcBef>
                <a:buNone/>
              </a:pPr>
              <a:r>
                <a:rPr lang="en"/>
                <a:t>Test</a:t>
              </a:r>
            </a:p>
          </p:txBody>
        </p:sp>
      </p:grpSp>
      <p:grpSp>
        <p:nvGrpSpPr>
          <p:cNvPr id="356" name="Shape 356"/>
          <p:cNvGrpSpPr/>
          <p:nvPr/>
        </p:nvGrpSpPr>
        <p:grpSpPr>
          <a:xfrm>
            <a:off x="6411025" y="1660237"/>
            <a:ext cx="2254275" cy="1613862"/>
            <a:chOff x="6411025" y="1660237"/>
            <a:chExt cx="2254275" cy="1613862"/>
          </a:xfrm>
        </p:grpSpPr>
        <p:pic>
          <p:nvPicPr>
            <p:cNvPr id="357" name="Shape 357"/>
            <p:cNvPicPr preferRelativeResize="0"/>
            <p:nvPr/>
          </p:nvPicPr>
          <p:blipFill>
            <a:blip r:embed="rId5">
              <a:alphaModFix/>
            </a:blip>
            <a:stretch>
              <a:fillRect/>
            </a:stretch>
          </p:blipFill>
          <p:spPr>
            <a:xfrm>
              <a:off x="6411025" y="1660237"/>
              <a:ext cx="2254275" cy="1408924"/>
            </a:xfrm>
            <a:prstGeom prst="rect">
              <a:avLst/>
            </a:prstGeom>
            <a:noFill/>
            <a:ln>
              <a:noFill/>
            </a:ln>
          </p:spPr>
        </p:pic>
        <p:sp>
          <p:nvSpPr>
            <p:cNvPr id="358" name="Shape 358"/>
            <p:cNvSpPr txBox="1"/>
            <p:nvPr/>
          </p:nvSpPr>
          <p:spPr>
            <a:xfrm>
              <a:off x="6798387" y="2999900"/>
              <a:ext cx="1809899" cy="274199"/>
            </a:xfrm>
            <a:prstGeom prst="rect">
              <a:avLst/>
            </a:prstGeom>
            <a:noFill/>
            <a:ln>
              <a:noFill/>
            </a:ln>
          </p:spPr>
          <p:txBody>
            <a:bodyPr lIns="91425" tIns="91425" rIns="91425" bIns="91425" anchor="t" anchorCtr="0">
              <a:noAutofit/>
            </a:bodyPr>
            <a:lstStyle/>
            <a:p>
              <a:pPr lvl="0" algn="ctr" rtl="0">
                <a:spcBef>
                  <a:spcPts val="0"/>
                </a:spcBef>
                <a:buNone/>
              </a:pPr>
              <a:r>
                <a:rPr lang="en"/>
                <a:t>Production</a:t>
              </a:r>
            </a:p>
          </p:txBody>
        </p:sp>
      </p:grpSp>
      <p:sp>
        <p:nvSpPr>
          <p:cNvPr id="359" name="Shape 359"/>
          <p:cNvSpPr txBox="1"/>
          <p:nvPr/>
        </p:nvSpPr>
        <p:spPr>
          <a:xfrm>
            <a:off x="2526800" y="2171250"/>
            <a:ext cx="601199" cy="704399"/>
          </a:xfrm>
          <a:prstGeom prst="rect">
            <a:avLst/>
          </a:prstGeom>
          <a:noFill/>
          <a:ln>
            <a:noFill/>
          </a:ln>
        </p:spPr>
        <p:txBody>
          <a:bodyPr lIns="91425" tIns="91425" rIns="91425" bIns="91425" anchor="t" anchorCtr="0">
            <a:noAutofit/>
          </a:bodyPr>
          <a:lstStyle/>
          <a:p>
            <a:pPr>
              <a:spcBef>
                <a:spcPts val="0"/>
              </a:spcBef>
              <a:buNone/>
            </a:pPr>
            <a:r>
              <a:rPr lang="en" sz="3000"/>
              <a:t>!=</a:t>
            </a:r>
          </a:p>
        </p:txBody>
      </p:sp>
      <p:sp>
        <p:nvSpPr>
          <p:cNvPr id="360" name="Shape 360"/>
          <p:cNvSpPr txBox="1"/>
          <p:nvPr/>
        </p:nvSpPr>
        <p:spPr>
          <a:xfrm>
            <a:off x="5809825" y="2171250"/>
            <a:ext cx="601199" cy="704399"/>
          </a:xfrm>
          <a:prstGeom prst="rect">
            <a:avLst/>
          </a:prstGeom>
          <a:noFill/>
          <a:ln>
            <a:noFill/>
          </a:ln>
        </p:spPr>
        <p:txBody>
          <a:bodyPr lIns="91425" tIns="91425" rIns="91425" bIns="91425" anchor="t" anchorCtr="0">
            <a:noAutofit/>
          </a:bodyPr>
          <a:lstStyle/>
          <a:p>
            <a:pPr lvl="0" rtl="0">
              <a:spcBef>
                <a:spcPts val="0"/>
              </a:spcBef>
              <a:buNone/>
            </a:pPr>
            <a:r>
              <a:rPr lang="en" sz="3000"/>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000"/>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9"/>
                                        </p:tgtEl>
                                        <p:attrNameLst>
                                          <p:attrName>style.visibility</p:attrName>
                                        </p:attrNameLst>
                                      </p:cBhvr>
                                      <p:to>
                                        <p:strVal val="visible"/>
                                      </p:to>
                                    </p:set>
                                    <p:animEffect transition="in" filter="fade">
                                      <p:cBhvr>
                                        <p:cTn id="17" dur="1000"/>
                                        <p:tgtEl>
                                          <p:spTgt spid="359"/>
                                        </p:tgtEl>
                                      </p:cBhvr>
                                    </p:animEffect>
                                  </p:childTnLst>
                                </p:cTn>
                              </p:par>
                              <p:par>
                                <p:cTn id="18" presetID="10" presetClass="entr" presetSubtype="0" fill="hold" nodeType="withEffect">
                                  <p:stCondLst>
                                    <p:cond delay="0"/>
                                  </p:stCondLst>
                                  <p:childTnLst>
                                    <p:set>
                                      <p:cBhvr>
                                        <p:cTn id="19" dur="1" fill="hold">
                                          <p:stCondLst>
                                            <p:cond delay="0"/>
                                          </p:stCondLst>
                                        </p:cTn>
                                        <p:tgtEl>
                                          <p:spTgt spid="360"/>
                                        </p:tgtEl>
                                        <p:attrNameLst>
                                          <p:attrName>style.visibility</p:attrName>
                                        </p:attrNameLst>
                                      </p:cBhvr>
                                      <p:to>
                                        <p:strVal val="visible"/>
                                      </p:to>
                                    </p:set>
                                    <p:animEffect transition="in" filter="fade">
                                      <p:cBhvr>
                                        <p:cTn id="20" dur="1000"/>
                                        <p:tgtEl>
                                          <p:spTgt spid="36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9"/>
                                        </p:tgtEl>
                                        <p:attrNameLst>
                                          <p:attrName>style.visibility</p:attrName>
                                        </p:attrNameLst>
                                      </p:cBhvr>
                                      <p:to>
                                        <p:strVal val="visible"/>
                                      </p:to>
                                    </p:set>
                                    <p:animEffect transition="in" filter="fade">
                                      <p:cBhvr>
                                        <p:cTn id="25" dur="1000"/>
                                        <p:tgtEl>
                                          <p:spTgt spid="349"/>
                                        </p:tgtEl>
                                      </p:cBhvr>
                                    </p:animEffect>
                                  </p:childTnLst>
                                </p:cTn>
                              </p:par>
                              <p:par>
                                <p:cTn id="26" presetID="10" presetClass="entr" presetSubtype="0" fill="hold" nodeType="withEffect">
                                  <p:stCondLst>
                                    <p:cond delay="0"/>
                                  </p:stCondLst>
                                  <p:childTnLst>
                                    <p:set>
                                      <p:cBhvr>
                                        <p:cTn id="27" dur="1" fill="hold">
                                          <p:stCondLst>
                                            <p:cond delay="0"/>
                                          </p:stCondLst>
                                        </p:cTn>
                                        <p:tgtEl>
                                          <p:spTgt spid="348"/>
                                        </p:tgtEl>
                                        <p:attrNameLst>
                                          <p:attrName>style.visibility</p:attrName>
                                        </p:attrNameLst>
                                      </p:cBhvr>
                                      <p:to>
                                        <p:strVal val="visible"/>
                                      </p:to>
                                    </p:set>
                                    <p:animEffect transition="in" filter="fade">
                                      <p:cBhvr>
                                        <p:cTn id="28" dur="1000"/>
                                        <p:tgtEl>
                                          <p:spTgt spid="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Shape 371"/>
          <p:cNvPicPr preferRelativeResize="0"/>
          <p:nvPr/>
        </p:nvPicPr>
        <p:blipFill>
          <a:blip r:embed="rId3">
            <a:alphaModFix/>
          </a:blip>
          <a:stretch>
            <a:fillRect/>
          </a:stretch>
        </p:blipFill>
        <p:spPr>
          <a:xfrm>
            <a:off x="2190750" y="790575"/>
            <a:ext cx="4762500" cy="356235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Snowflakes - No two environments were alike</a:t>
            </a:r>
          </a:p>
          <a:p>
            <a:pPr marL="457200" lvl="0" indent="-381000" rtl="0">
              <a:spcBef>
                <a:spcPts val="0"/>
              </a:spcBef>
              <a:buClr>
                <a:srgbClr val="FF9900"/>
              </a:buClr>
              <a:buSzPct val="100000"/>
              <a:buFont typeface="Arial"/>
              <a:buChar char="●"/>
            </a:pPr>
            <a:r>
              <a:rPr lang="en"/>
              <a:t>Completely different deployment methods</a:t>
            </a:r>
          </a:p>
          <a:p>
            <a:pPr marL="914400" lvl="1" indent="-355600" rtl="0">
              <a:spcBef>
                <a:spcPts val="0"/>
              </a:spcBef>
              <a:buClr>
                <a:srgbClr val="FF9900"/>
              </a:buClr>
              <a:buSzPct val="83333"/>
              <a:buFont typeface="Courier New"/>
              <a:buChar char="o"/>
            </a:pPr>
            <a:r>
              <a:rPr lang="en"/>
              <a:t>Manual development builds</a:t>
            </a:r>
          </a:p>
          <a:p>
            <a:pPr marL="914400" lvl="1" indent="-355600" rtl="0">
              <a:spcBef>
                <a:spcPts val="0"/>
              </a:spcBef>
              <a:buClr>
                <a:srgbClr val="FF9900"/>
              </a:buClr>
              <a:buSzPct val="83333"/>
              <a:buFont typeface="Courier New"/>
              <a:buChar char="o"/>
            </a:pPr>
            <a:r>
              <a:rPr lang="en"/>
              <a:t>Automated installs in testing</a:t>
            </a:r>
          </a:p>
          <a:p>
            <a:pPr marL="914400" lvl="1" indent="-355600" rtl="0">
              <a:spcBef>
                <a:spcPts val="0"/>
              </a:spcBef>
              <a:buClr>
                <a:srgbClr val="FF9900"/>
              </a:buClr>
              <a:buSzPct val="83333"/>
              <a:buFont typeface="Courier New"/>
              <a:buChar char="o"/>
            </a:pPr>
            <a:r>
              <a:rPr lang="en"/>
              <a:t>Gold master images in production</a:t>
            </a:r>
          </a:p>
          <a:p>
            <a:pPr marL="457200" lvl="0" indent="-381000" rtl="0">
              <a:spcBef>
                <a:spcPts val="0"/>
              </a:spcBef>
              <a:buClr>
                <a:srgbClr val="FF9900"/>
              </a:buClr>
              <a:buSzPct val="100000"/>
              <a:buFont typeface="Arial"/>
              <a:buChar char="●"/>
            </a:pPr>
            <a:r>
              <a:rPr lang="en"/>
              <a:t>Completely different deployment architectures</a:t>
            </a:r>
          </a:p>
          <a:p>
            <a:pPr marL="914400" lvl="1" indent="-355600" rtl="0">
              <a:spcBef>
                <a:spcPts val="0"/>
              </a:spcBef>
              <a:buClr>
                <a:srgbClr val="FF9900"/>
              </a:buClr>
              <a:buSzPct val="83333"/>
              <a:buFont typeface="Courier New"/>
              <a:buChar char="o"/>
            </a:pPr>
            <a:r>
              <a:rPr lang="en"/>
              <a:t>Windows development machines</a:t>
            </a:r>
          </a:p>
          <a:p>
            <a:pPr marL="914400" lvl="1" indent="-355600" rtl="0">
              <a:spcBef>
                <a:spcPts val="0"/>
              </a:spcBef>
              <a:buClr>
                <a:srgbClr val="FF9900"/>
              </a:buClr>
              <a:buSzPct val="83333"/>
              <a:buFont typeface="Courier New"/>
              <a:buChar char="o"/>
            </a:pPr>
            <a:r>
              <a:rPr lang="en"/>
              <a:t>Linux VMs in testing</a:t>
            </a:r>
          </a:p>
          <a:p>
            <a:pPr marL="914400" lvl="1" indent="-355600">
              <a:spcBef>
                <a:spcPts val="0"/>
              </a:spcBef>
              <a:buClr>
                <a:srgbClr val="FF9900"/>
              </a:buClr>
              <a:buSzPct val="83333"/>
              <a:buFont typeface="Courier New"/>
              <a:buChar char="o"/>
            </a:pPr>
            <a:r>
              <a:rPr lang="en"/>
              <a:t>Linux clusters in production</a:t>
            </a:r>
          </a:p>
        </p:txBody>
      </p:sp>
      <p:sp>
        <p:nvSpPr>
          <p:cNvPr id="366" name="Shape 366"/>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Deployment Environments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2288775" y="266325"/>
            <a:ext cx="4566449" cy="48771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Shape 376"/>
          <p:cNvPicPr preferRelativeResize="0"/>
          <p:nvPr/>
        </p:nvPicPr>
        <p:blipFill>
          <a:blip r:embed="rId3">
            <a:alphaModFix/>
          </a:blip>
          <a:stretch>
            <a:fillRect/>
          </a:stretch>
        </p:blipFill>
        <p:spPr>
          <a:xfrm>
            <a:off x="3318350" y="1216562"/>
            <a:ext cx="2507299" cy="2710373"/>
          </a:xfrm>
          <a:prstGeom prst="rect">
            <a:avLst/>
          </a:prstGeom>
          <a:noFill/>
          <a:ln>
            <a:noFill/>
          </a:ln>
        </p:spPr>
      </p:pic>
      <p:sp>
        <p:nvSpPr>
          <p:cNvPr id="377" name="Shape 377"/>
          <p:cNvSpPr txBox="1"/>
          <p:nvPr/>
        </p:nvSpPr>
        <p:spPr>
          <a:xfrm>
            <a:off x="892675" y="1718550"/>
            <a:ext cx="2131500" cy="540599"/>
          </a:xfrm>
          <a:prstGeom prst="rect">
            <a:avLst/>
          </a:prstGeom>
          <a:noFill/>
          <a:ln>
            <a:noFill/>
          </a:ln>
        </p:spPr>
        <p:txBody>
          <a:bodyPr lIns="91425" tIns="91425" rIns="91425" bIns="91425" anchor="t" anchorCtr="0">
            <a:noAutofit/>
          </a:bodyPr>
          <a:lstStyle/>
          <a:p>
            <a:pPr>
              <a:spcBef>
                <a:spcPts val="0"/>
              </a:spcBef>
              <a:buNone/>
            </a:pPr>
            <a:r>
              <a:rPr lang="en" sz="2400">
                <a:solidFill>
                  <a:schemeClr val="dk2"/>
                </a:solidFill>
              </a:rPr>
              <a:t>Development</a:t>
            </a:r>
          </a:p>
        </p:txBody>
      </p:sp>
      <p:sp>
        <p:nvSpPr>
          <p:cNvPr id="378" name="Shape 378"/>
          <p:cNvSpPr txBox="1"/>
          <p:nvPr/>
        </p:nvSpPr>
        <p:spPr>
          <a:xfrm>
            <a:off x="6480075" y="1718550"/>
            <a:ext cx="2131500" cy="540599"/>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38761D"/>
                </a:solidFill>
              </a:rPr>
              <a:t>Operations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99076" y="-465025"/>
            <a:ext cx="9342149" cy="62311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Shape 388"/>
          <p:cNvPicPr preferRelativeResize="0"/>
          <p:nvPr/>
        </p:nvPicPr>
        <p:blipFill>
          <a:blip r:embed="rId3">
            <a:alphaModFix/>
          </a:blip>
          <a:stretch>
            <a:fillRect/>
          </a:stretch>
        </p:blipFill>
        <p:spPr>
          <a:xfrm>
            <a:off x="-127000" y="0"/>
            <a:ext cx="9423400" cy="70612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Shape 393"/>
          <p:cNvPicPr preferRelativeResize="0"/>
          <p:nvPr/>
        </p:nvPicPr>
        <p:blipFill>
          <a:blip r:embed="rId3">
            <a:alphaModFix/>
          </a:blip>
          <a:stretch>
            <a:fillRect/>
          </a:stretch>
        </p:blipFill>
        <p:spPr>
          <a:xfrm>
            <a:off x="1940175" y="666750"/>
            <a:ext cx="5080000" cy="3810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Everything, from the ground up, is automated.</a:t>
            </a:r>
          </a:p>
          <a:p>
            <a:pPr marL="457200" lvl="0" indent="-381000" rtl="0">
              <a:spcBef>
                <a:spcPts val="0"/>
              </a:spcBef>
              <a:buClr>
                <a:srgbClr val="FF9900"/>
              </a:buClr>
              <a:buSzPct val="100000"/>
              <a:buFont typeface="Arial"/>
              <a:buChar char="●"/>
            </a:pPr>
            <a:r>
              <a:rPr lang="en"/>
              <a:t>Orchestration in code - stored in SCC, executed in </a:t>
            </a:r>
            <a:r>
              <a:rPr lang="en" b="1"/>
              <a:t>ALL </a:t>
            </a:r>
            <a:r>
              <a:rPr lang="en"/>
              <a:t>deployment environments.</a:t>
            </a:r>
          </a:p>
          <a:p>
            <a:pPr marL="457200" lvl="0" indent="-381000" rtl="0">
              <a:spcBef>
                <a:spcPts val="0"/>
              </a:spcBef>
              <a:buClr>
                <a:srgbClr val="FF9900"/>
              </a:buClr>
              <a:buSzPct val="100000"/>
              <a:buFont typeface="Arial"/>
              <a:buChar char="●"/>
            </a:pPr>
            <a:r>
              <a:rPr lang="en"/>
              <a:t>On demand provisioning for developers.</a:t>
            </a:r>
          </a:p>
          <a:p>
            <a:pPr marL="914400" lvl="1" indent="-355600" rtl="0">
              <a:spcBef>
                <a:spcPts val="0"/>
              </a:spcBef>
              <a:buClr>
                <a:srgbClr val="FF9900"/>
              </a:buClr>
              <a:buSzPct val="83333"/>
              <a:buFont typeface="Courier New"/>
              <a:buChar char="o"/>
            </a:pPr>
            <a:r>
              <a:rPr lang="en"/>
              <a:t>Still develop on their laptops, but can now test in a </a:t>
            </a:r>
            <a:r>
              <a:rPr lang="en" b="1"/>
              <a:t>real</a:t>
            </a:r>
            <a:r>
              <a:rPr lang="en"/>
              <a:t> deployment environment.</a:t>
            </a:r>
          </a:p>
          <a:p>
            <a:pPr lvl="0" rtl="0">
              <a:spcBef>
                <a:spcPts val="0"/>
              </a:spcBef>
              <a:buNone/>
            </a:pPr>
            <a:endParaRPr/>
          </a:p>
        </p:txBody>
      </p:sp>
      <p:sp>
        <p:nvSpPr>
          <p:cNvPr id="399" name="Shape 399"/>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lvl="0" rtl="0">
              <a:spcBef>
                <a:spcPts val="0"/>
              </a:spcBef>
              <a:buNone/>
            </a:pPr>
            <a:r>
              <a:rPr lang="en"/>
              <a:t>Learn in the Cloud</a:t>
            </a:r>
          </a:p>
        </p:txBody>
      </p:sp>
      <p:pic>
        <p:nvPicPr>
          <p:cNvPr id="400" name="Shape 400"/>
          <p:cNvPicPr preferRelativeResize="0"/>
          <p:nvPr/>
        </p:nvPicPr>
        <p:blipFill>
          <a:blip r:embed="rId3">
            <a:alphaModFix/>
          </a:blip>
          <a:stretch>
            <a:fillRect/>
          </a:stretch>
        </p:blipFill>
        <p:spPr>
          <a:xfrm>
            <a:off x="3026350" y="3655825"/>
            <a:ext cx="3091300" cy="10018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OpenStack in our data centers</a:t>
            </a:r>
          </a:p>
          <a:p>
            <a:pPr marL="457200" lvl="0" indent="-381000" rtl="0">
              <a:spcBef>
                <a:spcPts val="0"/>
              </a:spcBef>
              <a:buClr>
                <a:srgbClr val="FF9900"/>
              </a:buClr>
              <a:buSzPct val="100000"/>
              <a:buFont typeface="Arial"/>
              <a:buChar char="●"/>
            </a:pPr>
            <a:r>
              <a:rPr lang="en"/>
              <a:t>Abstract cloud fabric to gain benefits in both clouds</a:t>
            </a:r>
          </a:p>
          <a:p>
            <a:pPr marL="457200" lvl="0" indent="-381000" rtl="0">
              <a:spcBef>
                <a:spcPts val="0"/>
              </a:spcBef>
              <a:buClr>
                <a:srgbClr val="FF9900"/>
              </a:buClr>
              <a:buSzPct val="100000"/>
              <a:buFont typeface="Arial"/>
              <a:buChar char="●"/>
            </a:pPr>
            <a:r>
              <a:rPr lang="en"/>
              <a:t>Centralized, standardized Chef automation</a:t>
            </a:r>
          </a:p>
          <a:p>
            <a:pPr marL="457200" lvl="0" indent="-381000" rtl="0">
              <a:spcBef>
                <a:spcPts val="0"/>
              </a:spcBef>
              <a:buClr>
                <a:srgbClr val="FF9900"/>
              </a:buClr>
              <a:buSzPct val="100000"/>
              <a:buFont typeface="Arial"/>
              <a:buChar char="●"/>
            </a:pPr>
            <a:r>
              <a:rPr lang="en"/>
              <a:t>Increased visibility for development</a:t>
            </a:r>
          </a:p>
          <a:p>
            <a:pPr marL="914400" lvl="1" indent="-355600" rtl="0">
              <a:spcBef>
                <a:spcPts val="0"/>
              </a:spcBef>
              <a:buClr>
                <a:srgbClr val="FF9900"/>
              </a:buClr>
              <a:buSzPct val="83333"/>
              <a:buFont typeface="Courier New"/>
              <a:buChar char="o"/>
            </a:pPr>
            <a:r>
              <a:rPr lang="en"/>
              <a:t>Monitoring, APM, statsd, centralized logging</a:t>
            </a:r>
          </a:p>
          <a:p>
            <a:pPr lvl="0">
              <a:spcBef>
                <a:spcPts val="0"/>
              </a:spcBef>
              <a:buNone/>
            </a:pPr>
            <a:endParaRPr/>
          </a:p>
        </p:txBody>
      </p:sp>
      <p:sp>
        <p:nvSpPr>
          <p:cNvPr id="406" name="Shape 406"/>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BbCloud</a:t>
            </a:r>
          </a:p>
        </p:txBody>
      </p:sp>
      <p:pic>
        <p:nvPicPr>
          <p:cNvPr id="407" name="Shape 407"/>
          <p:cNvPicPr preferRelativeResize="0"/>
          <p:nvPr/>
        </p:nvPicPr>
        <p:blipFill>
          <a:blip r:embed="rId3">
            <a:alphaModFix/>
          </a:blip>
          <a:stretch>
            <a:fillRect/>
          </a:stretch>
        </p:blipFill>
        <p:spPr>
          <a:xfrm>
            <a:off x="1155999" y="3649750"/>
            <a:ext cx="3091300" cy="1001800"/>
          </a:xfrm>
          <a:prstGeom prst="rect">
            <a:avLst/>
          </a:prstGeom>
          <a:noFill/>
          <a:ln>
            <a:noFill/>
          </a:ln>
        </p:spPr>
      </p:pic>
      <p:pic>
        <p:nvPicPr>
          <p:cNvPr id="408" name="Shape 408"/>
          <p:cNvPicPr preferRelativeResize="0"/>
          <p:nvPr/>
        </p:nvPicPr>
        <p:blipFill>
          <a:blip r:embed="rId4">
            <a:alphaModFix/>
          </a:blip>
          <a:stretch>
            <a:fillRect/>
          </a:stretch>
        </p:blipFill>
        <p:spPr>
          <a:xfrm>
            <a:off x="4785200" y="3194175"/>
            <a:ext cx="1808024" cy="180802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411650" y="778453"/>
            <a:ext cx="8229600" cy="857400"/>
          </a:xfrm>
          <a:prstGeom prst="rect">
            <a:avLst/>
          </a:prstGeom>
        </p:spPr>
        <p:txBody>
          <a:bodyPr lIns="91425" tIns="91425" rIns="91425" bIns="91425" anchor="b" anchorCtr="0">
            <a:noAutofit/>
          </a:bodyPr>
          <a:lstStyle/>
          <a:p>
            <a:pPr>
              <a:spcBef>
                <a:spcPts val="0"/>
              </a:spcBef>
              <a:buNone/>
            </a:pPr>
            <a:r>
              <a:rPr lang="en"/>
              <a:t>Culture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Shape 418"/>
          <p:cNvPicPr preferRelativeResize="0"/>
          <p:nvPr/>
        </p:nvPicPr>
        <p:blipFill>
          <a:blip r:embed="rId3">
            <a:alphaModFix/>
          </a:blip>
          <a:stretch>
            <a:fillRect/>
          </a:stretch>
        </p:blipFill>
        <p:spPr>
          <a:xfrm>
            <a:off x="2585177" y="0"/>
            <a:ext cx="3973634"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body" idx="1"/>
          </p:nvPr>
        </p:nvSpPr>
        <p:spPr>
          <a:xfrm>
            <a:off x="685800" y="971550"/>
            <a:ext cx="8229600" cy="3725699"/>
          </a:xfrm>
          <a:prstGeom prst="rect">
            <a:avLst/>
          </a:prstGeom>
          <a:noFill/>
          <a:ln>
            <a:noFill/>
          </a:ln>
        </p:spPr>
        <p:txBody>
          <a:bodyPr lIns="91425" tIns="91425" rIns="91425" bIns="91425" anchor="t" anchorCtr="0">
            <a:noAutofit/>
          </a:bodyPr>
          <a:lstStyle/>
          <a:p>
            <a:pPr rtl="0">
              <a:spcBef>
                <a:spcPts val="0"/>
              </a:spcBef>
              <a:buNone/>
            </a:pPr>
            <a:r>
              <a:rPr lang="en" sz="2400" i="1"/>
              <a:t>“QA is responsible for defining the testing strategy.”</a:t>
            </a:r>
          </a:p>
          <a:p>
            <a:pPr lvl="0" rtl="0">
              <a:spcBef>
                <a:spcPts val="0"/>
              </a:spcBef>
              <a:buNone/>
            </a:pPr>
            <a:endParaRPr sz="2400" i="1"/>
          </a:p>
          <a:p>
            <a:pPr rtl="0">
              <a:spcBef>
                <a:spcPts val="0"/>
              </a:spcBef>
              <a:buNone/>
            </a:pPr>
            <a:r>
              <a:rPr lang="en" sz="2400" i="1"/>
              <a:t>“QA is responsible for checking quality when a feature is done.”</a:t>
            </a:r>
          </a:p>
          <a:p>
            <a:pPr lvl="0" rtl="0">
              <a:spcBef>
                <a:spcPts val="0"/>
              </a:spcBef>
              <a:buNone/>
            </a:pPr>
            <a:endParaRPr sz="2400" i="1"/>
          </a:p>
          <a:p>
            <a:pPr lvl="0">
              <a:spcBef>
                <a:spcPts val="0"/>
              </a:spcBef>
              <a:buNone/>
            </a:pPr>
            <a:r>
              <a:rPr lang="en" sz="2400" i="1"/>
              <a:t>“Unit testing is not enough to verify a feature.”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Shape 428"/>
          <p:cNvPicPr preferRelativeResize="0"/>
          <p:nvPr/>
        </p:nvPicPr>
        <p:blipFill rotWithShape="1">
          <a:blip r:embed="rId3">
            <a:alphaModFix/>
          </a:blip>
          <a:srcRect t="14022"/>
          <a:stretch/>
        </p:blipFill>
        <p:spPr>
          <a:xfrm>
            <a:off x="410937" y="1442375"/>
            <a:ext cx="3940625" cy="2258750"/>
          </a:xfrm>
          <a:prstGeom prst="rect">
            <a:avLst/>
          </a:prstGeom>
          <a:noFill/>
          <a:ln>
            <a:noFill/>
          </a:ln>
        </p:spPr>
      </p:pic>
      <p:pic>
        <p:nvPicPr>
          <p:cNvPr id="429" name="Shape 429"/>
          <p:cNvPicPr preferRelativeResize="0"/>
          <p:nvPr/>
        </p:nvPicPr>
        <p:blipFill rotWithShape="1">
          <a:blip r:embed="rId4">
            <a:alphaModFix/>
          </a:blip>
          <a:srcRect r="8062"/>
          <a:stretch/>
        </p:blipFill>
        <p:spPr>
          <a:xfrm>
            <a:off x="4792437" y="1442375"/>
            <a:ext cx="3940624" cy="2258749"/>
          </a:xfrm>
          <a:prstGeom prst="rect">
            <a:avLst/>
          </a:prstGeom>
          <a:noFill/>
          <a:ln>
            <a:noFill/>
          </a:ln>
        </p:spPr>
      </p:pic>
      <p:sp>
        <p:nvSpPr>
          <p:cNvPr id="430" name="Shape 430"/>
          <p:cNvSpPr txBox="1"/>
          <p:nvPr/>
        </p:nvSpPr>
        <p:spPr>
          <a:xfrm>
            <a:off x="5767362" y="3667125"/>
            <a:ext cx="1990800" cy="342899"/>
          </a:xfrm>
          <a:prstGeom prst="rect">
            <a:avLst/>
          </a:prstGeom>
          <a:noFill/>
          <a:ln>
            <a:noFill/>
          </a:ln>
        </p:spPr>
        <p:txBody>
          <a:bodyPr lIns="91425" tIns="91425" rIns="91425" bIns="91425" anchor="t" anchorCtr="0">
            <a:noAutofit/>
          </a:bodyPr>
          <a:lstStyle/>
          <a:p>
            <a:pPr lvl="0" algn="ctr" rtl="0">
              <a:spcBef>
                <a:spcPts val="0"/>
              </a:spcBef>
              <a:buNone/>
            </a:pPr>
            <a:r>
              <a:rPr lang="en"/>
              <a:t>Operations</a:t>
            </a:r>
          </a:p>
        </p:txBody>
      </p:sp>
      <p:sp>
        <p:nvSpPr>
          <p:cNvPr id="431" name="Shape 431"/>
          <p:cNvSpPr txBox="1"/>
          <p:nvPr/>
        </p:nvSpPr>
        <p:spPr>
          <a:xfrm>
            <a:off x="909612" y="3667125"/>
            <a:ext cx="2943300" cy="342899"/>
          </a:xfrm>
          <a:prstGeom prst="rect">
            <a:avLst/>
          </a:prstGeom>
          <a:noFill/>
          <a:ln>
            <a:noFill/>
          </a:ln>
        </p:spPr>
        <p:txBody>
          <a:bodyPr lIns="91425" tIns="91425" rIns="91425" bIns="91425" anchor="t" anchorCtr="0">
            <a:noAutofit/>
          </a:bodyPr>
          <a:lstStyle/>
          <a:p>
            <a:pPr lvl="0" algn="ctr" rtl="0">
              <a:spcBef>
                <a:spcPts val="0"/>
              </a:spcBef>
              <a:buNone/>
            </a:pPr>
            <a:r>
              <a:rPr lang="en"/>
              <a:t>Development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187025" y="-40075"/>
            <a:ext cx="9331025" cy="699826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p:nvPr/>
        </p:nvSpPr>
        <p:spPr>
          <a:xfrm>
            <a:off x="2738100" y="2173950"/>
            <a:ext cx="3667799" cy="795599"/>
          </a:xfrm>
          <a:prstGeom prst="rect">
            <a:avLst/>
          </a:prstGeom>
          <a:noFill/>
          <a:ln>
            <a:noFill/>
          </a:ln>
        </p:spPr>
        <p:txBody>
          <a:bodyPr lIns="91425" tIns="91425" rIns="91425" bIns="91425" anchor="t" anchorCtr="0">
            <a:noAutofit/>
          </a:bodyPr>
          <a:lstStyle/>
          <a:p>
            <a:pPr>
              <a:spcBef>
                <a:spcPts val="0"/>
              </a:spcBef>
              <a:buNone/>
            </a:pPr>
            <a:r>
              <a:rPr lang="en" sz="3600"/>
              <a:t>Executive Buy-in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Shape 441"/>
          <p:cNvPicPr preferRelativeResize="0"/>
          <p:nvPr/>
        </p:nvPicPr>
        <p:blipFill>
          <a:blip r:embed="rId3">
            <a:alphaModFix/>
          </a:blip>
          <a:stretch>
            <a:fillRect/>
          </a:stretch>
        </p:blipFill>
        <p:spPr>
          <a:xfrm>
            <a:off x="2317301" y="482189"/>
            <a:ext cx="4509399" cy="41791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p:nvPr/>
        </p:nvPicPr>
        <p:blipFill>
          <a:blip r:embed="rId3">
            <a:alphaModFix/>
          </a:blip>
          <a:stretch>
            <a:fillRect/>
          </a:stretch>
        </p:blipFill>
        <p:spPr>
          <a:xfrm>
            <a:off x="1940175" y="666750"/>
            <a:ext cx="5080000" cy="3810000"/>
          </a:xfrm>
          <a:prstGeom prst="rect">
            <a:avLst/>
          </a:prstGeom>
          <a:noFill/>
          <a:ln>
            <a:noFill/>
          </a:ln>
        </p:spPr>
      </p:pic>
      <p:sp>
        <p:nvSpPr>
          <p:cNvPr id="447" name="Shape 447"/>
          <p:cNvSpPr txBox="1"/>
          <p:nvPr/>
        </p:nvSpPr>
        <p:spPr>
          <a:xfrm>
            <a:off x="2647650" y="-643300"/>
            <a:ext cx="5422800" cy="3801299"/>
          </a:xfrm>
          <a:prstGeom prst="rect">
            <a:avLst/>
          </a:prstGeom>
          <a:noFill/>
          <a:ln>
            <a:noFill/>
          </a:ln>
        </p:spPr>
        <p:txBody>
          <a:bodyPr lIns="91425" tIns="91425" rIns="91425" bIns="91425" anchor="t" anchorCtr="0">
            <a:noAutofit/>
          </a:bodyPr>
          <a:lstStyle/>
          <a:p>
            <a:pPr>
              <a:spcBef>
                <a:spcPts val="0"/>
              </a:spcBef>
              <a:buNone/>
            </a:pPr>
            <a:r>
              <a:rPr lang="en" sz="40000">
                <a:solidFill>
                  <a:srgbClr val="FF0000"/>
                </a:solidFill>
              </a:rPr>
              <a:t>X</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Development teams deploying their production environments.</a:t>
            </a:r>
          </a:p>
          <a:p>
            <a:pPr marL="457200" lvl="0" indent="-381000" rtl="0">
              <a:spcBef>
                <a:spcPts val="0"/>
              </a:spcBef>
              <a:buClr>
                <a:srgbClr val="FF9900"/>
              </a:buClr>
              <a:buSzPct val="100000"/>
              <a:buFont typeface="Arial"/>
              <a:buChar char="●"/>
            </a:pPr>
            <a:r>
              <a:rPr lang="en"/>
              <a:t>Developers solving operational issues in production.</a:t>
            </a:r>
          </a:p>
          <a:p>
            <a:pPr marL="457200" lvl="0" indent="-381000" rtl="0">
              <a:spcBef>
                <a:spcPts val="0"/>
              </a:spcBef>
              <a:buClr>
                <a:srgbClr val="FF9900"/>
              </a:buClr>
              <a:buSzPct val="100000"/>
              <a:buFont typeface="Arial"/>
              <a:buChar char="●"/>
            </a:pPr>
            <a:r>
              <a:rPr lang="en"/>
              <a:t>Open feedback loops on operational issues.</a:t>
            </a:r>
          </a:p>
          <a:p>
            <a:pPr marL="457200" lvl="0" indent="-381000" rtl="0">
              <a:spcBef>
                <a:spcPts val="0"/>
              </a:spcBef>
              <a:buClr>
                <a:srgbClr val="FF9900"/>
              </a:buClr>
              <a:buSzPct val="100000"/>
              <a:buFont typeface="Arial"/>
              <a:buChar char="●"/>
            </a:pPr>
            <a:r>
              <a:rPr lang="en"/>
              <a:t>Data-driven decisions based on that feedback.</a:t>
            </a:r>
          </a:p>
          <a:p>
            <a:pPr lvl="0">
              <a:spcBef>
                <a:spcPts val="0"/>
              </a:spcBef>
              <a:buNone/>
            </a:pPr>
            <a:endParaRPr/>
          </a:p>
        </p:txBody>
      </p:sp>
      <p:sp>
        <p:nvSpPr>
          <p:cNvPr id="453" name="Shape 453"/>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What we’ve achieved</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Shape 458"/>
          <p:cNvPicPr preferRelativeResize="0"/>
          <p:nvPr/>
        </p:nvPicPr>
        <p:blipFill>
          <a:blip r:embed="rId3">
            <a:alphaModFix/>
          </a:blip>
          <a:stretch>
            <a:fillRect/>
          </a:stretch>
        </p:blipFill>
        <p:spPr>
          <a:xfrm>
            <a:off x="0" y="-615312"/>
            <a:ext cx="9144000" cy="606933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Understand the impact that cloud computing can have on DevOps even in an “enterprise” company.</a:t>
            </a:r>
          </a:p>
          <a:p>
            <a:pPr marL="457200" lvl="0" indent="-381000" rtl="0">
              <a:spcBef>
                <a:spcPts val="0"/>
              </a:spcBef>
              <a:buClr>
                <a:srgbClr val="FF9900"/>
              </a:buClr>
              <a:buSzPct val="100000"/>
              <a:buFont typeface="Arial"/>
              <a:buChar char="●"/>
            </a:pPr>
            <a:r>
              <a:rPr lang="en"/>
              <a:t>Understand the cost models comparing cloud computing and traditional hosting.</a:t>
            </a:r>
          </a:p>
          <a:p>
            <a:pPr marL="457200" lvl="0" indent="-381000" rtl="0">
              <a:spcBef>
                <a:spcPts val="0"/>
              </a:spcBef>
              <a:buClr>
                <a:srgbClr val="FF9900"/>
              </a:buClr>
              <a:buSzPct val="100000"/>
              <a:buFont typeface="Arial"/>
              <a:buChar char="●"/>
            </a:pPr>
            <a:r>
              <a:rPr lang="en"/>
              <a:t>Frame your pitch to the executive team to make material changes in your company culture.</a:t>
            </a:r>
          </a:p>
          <a:p>
            <a:pPr lvl="0">
              <a:spcBef>
                <a:spcPts val="0"/>
              </a:spcBef>
              <a:buNone/>
            </a:pPr>
            <a:endParaRPr/>
          </a:p>
        </p:txBody>
      </p:sp>
      <p:sp>
        <p:nvSpPr>
          <p:cNvPr id="464" name="Shape 464"/>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I might be able to help...</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rtl="0">
              <a:spcBef>
                <a:spcPts val="0"/>
              </a:spcBef>
              <a:buClr>
                <a:srgbClr val="FF9900"/>
              </a:buClr>
              <a:buSzPct val="100000"/>
              <a:buFont typeface="Arial"/>
              <a:buChar char="●"/>
            </a:pPr>
            <a:r>
              <a:rPr lang="en"/>
              <a:t>Effective testing strategies for traditionally manual tests (UI, etc).</a:t>
            </a:r>
          </a:p>
          <a:p>
            <a:pPr marL="457200" lvl="0" indent="-381000" rtl="0">
              <a:spcBef>
                <a:spcPts val="0"/>
              </a:spcBef>
              <a:buClr>
                <a:srgbClr val="FF9900"/>
              </a:buClr>
              <a:buSzPct val="100000"/>
              <a:buFont typeface="Arial"/>
              <a:buChar char="●"/>
            </a:pPr>
            <a:r>
              <a:rPr lang="en"/>
              <a:t>Applying DevOps strategies for shipped-to-premise software.</a:t>
            </a:r>
          </a:p>
        </p:txBody>
      </p:sp>
      <p:sp>
        <p:nvSpPr>
          <p:cNvPr id="470" name="Shape 470"/>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I’d like to learn more about...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475" name="Shape 475"/>
          <p:cNvGrpSpPr/>
          <p:nvPr/>
        </p:nvGrpSpPr>
        <p:grpSpPr>
          <a:xfrm>
            <a:off x="2526150" y="1686750"/>
            <a:ext cx="4091699" cy="1405899"/>
            <a:chOff x="2526150" y="2067750"/>
            <a:chExt cx="4091699" cy="1405899"/>
          </a:xfrm>
        </p:grpSpPr>
        <p:sp>
          <p:nvSpPr>
            <p:cNvPr id="476" name="Shape 476"/>
            <p:cNvSpPr txBox="1"/>
            <p:nvPr/>
          </p:nvSpPr>
          <p:spPr>
            <a:xfrm>
              <a:off x="2526150" y="2067750"/>
              <a:ext cx="4091699" cy="1007999"/>
            </a:xfrm>
            <a:prstGeom prst="rect">
              <a:avLst/>
            </a:prstGeom>
            <a:noFill/>
            <a:ln>
              <a:noFill/>
            </a:ln>
          </p:spPr>
          <p:txBody>
            <a:bodyPr lIns="91425" tIns="91425" rIns="91425" bIns="91425" anchor="t" anchorCtr="0">
              <a:noAutofit/>
            </a:bodyPr>
            <a:lstStyle/>
            <a:p>
              <a:pPr algn="ctr" rtl="0">
                <a:spcBef>
                  <a:spcPts val="0"/>
                </a:spcBef>
                <a:buNone/>
              </a:pPr>
              <a:r>
                <a:rPr lang="en" sz="4800" dirty="0"/>
                <a:t>Thanks</a:t>
              </a:r>
              <a:r>
                <a:rPr lang="en" sz="4800" dirty="0" smtClean="0"/>
                <a:t>!</a:t>
              </a:r>
              <a:endParaRPr lang="en" sz="4800" dirty="0"/>
            </a:p>
            <a:p>
              <a:pPr algn="ctr" rtl="0">
                <a:spcBef>
                  <a:spcPts val="0"/>
                </a:spcBef>
                <a:buNone/>
              </a:pPr>
              <a:r>
                <a:rPr lang="en" sz="1800" dirty="0"/>
                <a:t>dashman@blackboard.com</a:t>
              </a:r>
            </a:p>
            <a:p>
              <a:pPr algn="ctr">
                <a:spcBef>
                  <a:spcPts val="0"/>
                </a:spcBef>
                <a:buNone/>
              </a:pPr>
              <a:r>
                <a:rPr lang="en" sz="1800" dirty="0"/>
                <a:t>@davidbashman</a:t>
              </a:r>
            </a:p>
          </p:txBody>
        </p:sp>
        <p:pic>
          <p:nvPicPr>
            <p:cNvPr id="477" name="Shape 477"/>
            <p:cNvPicPr preferRelativeResize="0"/>
            <p:nvPr/>
          </p:nvPicPr>
          <p:blipFill>
            <a:blip r:embed="rId3">
              <a:alphaModFix/>
            </a:blip>
            <a:stretch>
              <a:fillRect/>
            </a:stretch>
          </p:blipFill>
          <p:spPr>
            <a:xfrm>
              <a:off x="2877624" y="2907370"/>
              <a:ext cx="273029" cy="273029"/>
            </a:xfrm>
            <a:prstGeom prst="rect">
              <a:avLst/>
            </a:prstGeom>
            <a:noFill/>
            <a:ln>
              <a:noFill/>
            </a:ln>
          </p:spPr>
        </p:pic>
        <p:pic>
          <p:nvPicPr>
            <p:cNvPr id="478" name="Shape 478"/>
            <p:cNvPicPr preferRelativeResize="0"/>
            <p:nvPr/>
          </p:nvPicPr>
          <p:blipFill>
            <a:blip r:embed="rId4">
              <a:alphaModFix/>
            </a:blip>
            <a:stretch>
              <a:fillRect/>
            </a:stretch>
          </p:blipFill>
          <p:spPr>
            <a:xfrm>
              <a:off x="3389325" y="3160121"/>
              <a:ext cx="313528" cy="313528"/>
            </a:xfrm>
            <a:prstGeom prst="rect">
              <a:avLst/>
            </a:prstGeom>
            <a:noFill/>
            <a:ln>
              <a:noFill/>
            </a:ln>
          </p:spPr>
        </p:pic>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0" y="-266700"/>
            <a:ext cx="9220198" cy="614679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764225" y="599950"/>
            <a:ext cx="3457449" cy="489799"/>
          </a:xfrm>
          <a:prstGeom prst="rect">
            <a:avLst/>
          </a:prstGeom>
          <a:noFill/>
          <a:ln>
            <a:noFill/>
          </a:ln>
        </p:spPr>
      </p:pic>
      <p:sp>
        <p:nvSpPr>
          <p:cNvPr id="97" name="Shape 97"/>
          <p:cNvSpPr txBox="1"/>
          <p:nvPr/>
        </p:nvSpPr>
        <p:spPr>
          <a:xfrm>
            <a:off x="895350" y="1381125"/>
            <a:ext cx="7724699" cy="2590800"/>
          </a:xfrm>
          <a:prstGeom prst="rect">
            <a:avLst/>
          </a:prstGeom>
          <a:noFill/>
          <a:ln>
            <a:noFill/>
          </a:ln>
        </p:spPr>
        <p:txBody>
          <a:bodyPr lIns="91425" tIns="91425" rIns="91425" bIns="91425" anchor="t" anchorCtr="0">
            <a:noAutofit/>
          </a:bodyPr>
          <a:lstStyle/>
          <a:p>
            <a:pPr marL="457200" lvl="0" indent="-406400" rtl="0">
              <a:lnSpc>
                <a:spcPct val="115000"/>
              </a:lnSpc>
              <a:spcBef>
                <a:spcPts val="0"/>
              </a:spcBef>
              <a:buClr>
                <a:srgbClr val="E29F1D"/>
              </a:buClr>
              <a:buSzPct val="100000"/>
              <a:buFont typeface="Arial"/>
              <a:buChar char="●"/>
            </a:pPr>
            <a:r>
              <a:rPr lang="en-US" sz="2800" dirty="0" smtClean="0"/>
              <a:t>The industry </a:t>
            </a:r>
            <a:r>
              <a:rPr lang="en" sz="2800" dirty="0" smtClean="0"/>
              <a:t>leader </a:t>
            </a:r>
            <a:r>
              <a:rPr lang="en" sz="2800" dirty="0"/>
              <a:t>in educational technology and </a:t>
            </a:r>
            <a:r>
              <a:rPr lang="en" sz="2800" dirty="0" smtClean="0"/>
              <a:t>services</a:t>
            </a:r>
            <a:endParaRPr lang="en-US" sz="2800" dirty="0" smtClean="0"/>
          </a:p>
          <a:p>
            <a:pPr marL="457200" lvl="0" indent="-406400" rtl="0">
              <a:lnSpc>
                <a:spcPct val="115000"/>
              </a:lnSpc>
              <a:spcBef>
                <a:spcPts val="0"/>
              </a:spcBef>
              <a:buClr>
                <a:srgbClr val="E29F1D"/>
              </a:buClr>
              <a:buSzPct val="100000"/>
              <a:buFont typeface="Arial"/>
              <a:buChar char="●"/>
            </a:pPr>
            <a:r>
              <a:rPr lang="en-US" sz="2800" dirty="0" smtClean="0"/>
              <a:t>17 years young</a:t>
            </a:r>
            <a:endParaRPr lang="en" sz="2800" dirty="0"/>
          </a:p>
          <a:p>
            <a:pPr marL="457200" lvl="0" indent="-406400" rtl="0">
              <a:lnSpc>
                <a:spcPct val="115000"/>
              </a:lnSpc>
              <a:spcBef>
                <a:spcPts val="0"/>
              </a:spcBef>
              <a:buClr>
                <a:srgbClr val="E29F1D"/>
              </a:buClr>
              <a:buSzPct val="100000"/>
              <a:buFont typeface="Arial"/>
              <a:buChar char="●"/>
            </a:pPr>
            <a:r>
              <a:rPr lang="en" sz="2800" dirty="0"/>
              <a:t>Privately held</a:t>
            </a:r>
          </a:p>
          <a:p>
            <a:pPr marL="457200" lvl="0" indent="-406400" rtl="0">
              <a:lnSpc>
                <a:spcPct val="115000"/>
              </a:lnSpc>
              <a:spcBef>
                <a:spcPts val="0"/>
              </a:spcBef>
              <a:buClr>
                <a:srgbClr val="E29F1D"/>
              </a:buClr>
              <a:buSzPct val="100000"/>
              <a:buFont typeface="Arial"/>
              <a:buChar char="●"/>
            </a:pPr>
            <a:r>
              <a:rPr lang="en" sz="2800" dirty="0">
                <a:solidFill>
                  <a:schemeClr val="dk1"/>
                </a:solidFill>
              </a:rPr>
              <a:t>$450M revenue at time of going private</a:t>
            </a:r>
          </a:p>
          <a:p>
            <a:pPr marL="457200" lvl="0" indent="-406400" rtl="0">
              <a:lnSpc>
                <a:spcPct val="115000"/>
              </a:lnSpc>
              <a:spcBef>
                <a:spcPts val="0"/>
              </a:spcBef>
              <a:buClr>
                <a:srgbClr val="E29F1D"/>
              </a:buClr>
              <a:buSzPct val="100000"/>
              <a:buFont typeface="Arial"/>
              <a:buChar char="●"/>
            </a:pPr>
            <a:r>
              <a:rPr lang="en" sz="2800" dirty="0"/>
              <a:t>Headquarters in Washington, DC</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1125787" y="702525"/>
            <a:ext cx="6892425" cy="3738449"/>
          </a:xfrm>
          <a:prstGeom prst="rect">
            <a:avLst/>
          </a:prstGeom>
          <a:noFill/>
          <a:ln>
            <a:noFill/>
          </a:ln>
        </p:spPr>
      </p:pic>
      <p:pic>
        <p:nvPicPr>
          <p:cNvPr id="103" name="Shape 103"/>
          <p:cNvPicPr preferRelativeResize="0"/>
          <p:nvPr/>
        </p:nvPicPr>
        <p:blipFill>
          <a:blip r:embed="rId4">
            <a:alphaModFix/>
          </a:blip>
          <a:stretch>
            <a:fillRect/>
          </a:stretch>
        </p:blipFill>
        <p:spPr>
          <a:xfrm>
            <a:off x="1125800" y="702525"/>
            <a:ext cx="1752625" cy="5038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par>
                                <p:cTn id="8" presetID="10" presetClass="exit" presetSubtype="0" fill="hold" nodeType="withEffect">
                                  <p:stCondLst>
                                    <p:cond delay="0"/>
                                  </p:stCondLst>
                                  <p:childTnLst>
                                    <p:animEffect transition="out" filter="fade">
                                      <p:cBhvr>
                                        <p:cTn id="9" dur="1000"/>
                                        <p:tgtEl>
                                          <p:spTgt spid="102"/>
                                        </p:tgtEl>
                                      </p:cBhvr>
                                    </p:animEffect>
                                    <p:set>
                                      <p:cBhvr>
                                        <p:cTn id="10" dur="1" fill="hold">
                                          <p:stCondLst>
                                            <p:cond delay="100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457200" y="973225"/>
            <a:ext cx="8229600" cy="3952499"/>
          </a:xfrm>
          <a:prstGeom prst="rect">
            <a:avLst/>
          </a:prstGeom>
        </p:spPr>
        <p:txBody>
          <a:bodyPr lIns="91425" tIns="91425" rIns="91425" bIns="91425" anchor="t" anchorCtr="0">
            <a:noAutofit/>
          </a:bodyPr>
          <a:lstStyle/>
          <a:p>
            <a:pPr marL="457200" lvl="0" indent="-381000">
              <a:buFont typeface="Arial"/>
              <a:buChar char="●"/>
            </a:pPr>
            <a:r>
              <a:rPr lang="en" dirty="0" smtClean="0"/>
              <a:t>17 </a:t>
            </a:r>
            <a:r>
              <a:rPr lang="en" dirty="0"/>
              <a:t>year old codebase with roots in Perl</a:t>
            </a:r>
          </a:p>
          <a:p>
            <a:pPr marL="457200" lvl="0" indent="-381000">
              <a:buFont typeface="Arial"/>
              <a:buChar char="●"/>
            </a:pPr>
            <a:r>
              <a:rPr lang="en" dirty="0"/>
              <a:t>Millions of lines of Java code (Hybrid Java/Perl for many years</a:t>
            </a:r>
            <a:r>
              <a:rPr lang="en" dirty="0" smtClean="0"/>
              <a:t>)</a:t>
            </a:r>
            <a:endParaRPr lang="en" dirty="0"/>
          </a:p>
          <a:p>
            <a:pPr marL="457200" lvl="0" indent="-381000">
              <a:buFont typeface="Arial"/>
              <a:buChar char="●"/>
            </a:pPr>
            <a:r>
              <a:rPr lang="en" dirty="0"/>
              <a:t>7 development/operations offices, </a:t>
            </a:r>
            <a:r>
              <a:rPr lang="en" dirty="0" smtClean="0"/>
              <a:t>worldwide</a:t>
            </a:r>
            <a:endParaRPr lang="en" dirty="0"/>
          </a:p>
          <a:p>
            <a:pPr marL="457200" lvl="0" indent="-381000" rtl="0">
              <a:spcBef>
                <a:spcPts val="0"/>
              </a:spcBef>
              <a:buClr>
                <a:srgbClr val="FF9900"/>
              </a:buClr>
              <a:buSzPct val="100000"/>
              <a:buFont typeface="Arial"/>
              <a:buChar char="●"/>
            </a:pPr>
            <a:r>
              <a:rPr lang="en" dirty="0" smtClean="0"/>
              <a:t>700 </a:t>
            </a:r>
            <a:r>
              <a:rPr lang="en" dirty="0"/>
              <a:t>people between development, testing and operations (All products)</a:t>
            </a:r>
          </a:p>
          <a:p>
            <a:pPr marL="457200" lvl="0" indent="-381000" rtl="0">
              <a:spcBef>
                <a:spcPts val="0"/>
              </a:spcBef>
              <a:buClr>
                <a:srgbClr val="FF9900"/>
              </a:buClr>
              <a:buSzPct val="100000"/>
              <a:buFont typeface="Arial"/>
              <a:buChar char="●"/>
            </a:pPr>
            <a:r>
              <a:rPr lang="en" dirty="0"/>
              <a:t>~3000 virtual machines across 1000 clients in hosting</a:t>
            </a:r>
          </a:p>
          <a:p>
            <a:pPr marL="457200" lvl="0" indent="-381000" rtl="0">
              <a:spcBef>
                <a:spcPts val="0"/>
              </a:spcBef>
              <a:buClr>
                <a:srgbClr val="FF9900"/>
              </a:buClr>
              <a:buSzPct val="100000"/>
              <a:buFont typeface="Arial"/>
              <a:buChar char="●"/>
            </a:pPr>
            <a:r>
              <a:rPr lang="en" dirty="0"/>
              <a:t>~8PB of </a:t>
            </a:r>
            <a:r>
              <a:rPr lang="en" dirty="0" smtClean="0"/>
              <a:t>content</a:t>
            </a:r>
            <a:r>
              <a:rPr lang="en-US" dirty="0" smtClean="0"/>
              <a:t> and</a:t>
            </a:r>
            <a:r>
              <a:rPr lang="en" dirty="0" smtClean="0"/>
              <a:t> </a:t>
            </a:r>
            <a:r>
              <a:rPr lang="en" dirty="0"/>
              <a:t>data </a:t>
            </a:r>
            <a:r>
              <a:rPr lang="en" dirty="0" smtClean="0"/>
              <a:t>storage</a:t>
            </a:r>
            <a:endParaRPr dirty="0"/>
          </a:p>
        </p:txBody>
      </p:sp>
      <p:sp>
        <p:nvSpPr>
          <p:cNvPr id="109" name="Shape 109"/>
          <p:cNvSpPr txBox="1">
            <a:spLocks noGrp="1"/>
          </p:cNvSpPr>
          <p:nvPr>
            <p:ph type="title"/>
          </p:nvPr>
        </p:nvSpPr>
        <p:spPr>
          <a:xfrm>
            <a:off x="381000" y="-22621"/>
            <a:ext cx="8229600" cy="857400"/>
          </a:xfrm>
          <a:prstGeom prst="rect">
            <a:avLst/>
          </a:prstGeom>
        </p:spPr>
        <p:txBody>
          <a:bodyPr lIns="91425" tIns="91425" rIns="91425" bIns="91425" anchor="b" anchorCtr="0">
            <a:noAutofit/>
          </a:bodyPr>
          <a:lstStyle/>
          <a:p>
            <a:pPr>
              <a:spcBef>
                <a:spcPts val="0"/>
              </a:spcBef>
              <a:buNone/>
            </a:pPr>
            <a:r>
              <a:rPr lang="en"/>
              <a:t>Blackboard Learn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lackboard">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607</TotalTime>
  <Words>1515</Words>
  <Application>Microsoft Macintosh PowerPoint</Application>
  <PresentationFormat>On-screen Show (16:9)</PresentationFormat>
  <Paragraphs>205</Paragraphs>
  <Slides>57</Slides>
  <Notes>57</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Blackboard</vt:lpstr>
      <vt:lpstr>Keep Your Head in the Clouds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Blackboard Learn</vt:lpstr>
      <vt:lpstr>PowerPoint Presentation</vt:lpstr>
      <vt:lpstr>And like so many of you...</vt:lpstr>
      <vt:lpstr>PowerPoint Presentation</vt:lpstr>
      <vt:lpstr>PowerPoint Presentation</vt:lpstr>
      <vt:lpstr>PowerPoint Presentation</vt:lpstr>
      <vt:lpstr>What changed?</vt:lpstr>
      <vt:lpstr>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vt:lpstr>
      <vt:lpstr>Test Automation</vt:lpstr>
      <vt:lpstr>Cloud Infrastructure</vt:lpstr>
      <vt:lpstr>PowerPoint Presentation</vt:lpstr>
      <vt:lpstr>PowerPoint Presentation</vt:lpstr>
      <vt:lpstr>Deployment Environments</vt:lpstr>
      <vt:lpstr>PowerPoint Presentation</vt:lpstr>
      <vt:lpstr>PowerPoint Presentation</vt:lpstr>
      <vt:lpstr>PowerPoint Presentation</vt:lpstr>
      <vt:lpstr>PowerPoint Presentation</vt:lpstr>
      <vt:lpstr>Learn in the Cloud</vt:lpstr>
      <vt:lpstr>BbCloud</vt:lpstr>
      <vt:lpstr>Culture</vt:lpstr>
      <vt:lpstr>PowerPoint Presentation</vt:lpstr>
      <vt:lpstr>PowerPoint Presentation</vt:lpstr>
      <vt:lpstr>PowerPoint Presentation</vt:lpstr>
      <vt:lpstr>PowerPoint Presentation</vt:lpstr>
      <vt:lpstr>PowerPoint Presentation</vt:lpstr>
      <vt:lpstr>PowerPoint Presentation</vt:lpstr>
      <vt:lpstr>What we’ve achieved</vt:lpstr>
      <vt:lpstr>PowerPoint Presentation</vt:lpstr>
      <vt:lpstr>I might be able to help...</vt:lpstr>
      <vt:lpstr>I’d like to learn more about...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 Your Head in the Clouds  </dc:title>
  <cp:lastModifiedBy>David Ashman</cp:lastModifiedBy>
  <cp:revision>23</cp:revision>
  <dcterms:modified xsi:type="dcterms:W3CDTF">2014-10-20T22:14:32Z</dcterms:modified>
</cp:coreProperties>
</file>